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21"/>
  </p:notesMasterIdLst>
  <p:sldIdLst>
    <p:sldId id="259" r:id="rId2"/>
    <p:sldId id="419" r:id="rId3"/>
    <p:sldId id="456" r:id="rId4"/>
    <p:sldId id="468" r:id="rId5"/>
    <p:sldId id="464" r:id="rId6"/>
    <p:sldId id="463" r:id="rId7"/>
    <p:sldId id="472" r:id="rId8"/>
    <p:sldId id="473" r:id="rId9"/>
    <p:sldId id="475" r:id="rId10"/>
    <p:sldId id="461" r:id="rId11"/>
    <p:sldId id="465" r:id="rId12"/>
    <p:sldId id="469" r:id="rId13"/>
    <p:sldId id="474" r:id="rId14"/>
    <p:sldId id="462" r:id="rId15"/>
    <p:sldId id="457" r:id="rId16"/>
    <p:sldId id="458" r:id="rId17"/>
    <p:sldId id="459" r:id="rId18"/>
    <p:sldId id="466" r:id="rId19"/>
    <p:sldId id="47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80FF"/>
    <a:srgbClr val="66CCFF"/>
    <a:srgbClr val="CCFF66"/>
    <a:srgbClr val="80FF00"/>
    <a:srgbClr val="FF0000"/>
    <a:srgbClr val="333399"/>
    <a:srgbClr val="A50021"/>
    <a:srgbClr val="006600"/>
    <a:srgbClr val="C4BD97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3923" autoAdjust="0"/>
    <p:restoredTop sz="97479" autoAdjust="0"/>
  </p:normalViewPr>
  <p:slideViewPr>
    <p:cSldViewPr snapToGrid="0" snapToObjects="1">
      <p:cViewPr>
        <p:scale>
          <a:sx n="100" d="100"/>
          <a:sy n="100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28EF6-C8D5-2E45-8C58-29B3E22DEF27}" type="datetimeFigureOut">
              <a:rPr lang="en-US" smtClean="0"/>
              <a:pPr/>
              <a:t>4/23/11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7114F-4F23-6C4F-B9B8-B1DD45221B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1B7CB2-D54C-A646-9C23-BFAB2EF7ED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4F50984-0229-7D4E-985A-A7F9A4F9B75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auto">
          <a:xfrm>
            <a:off x="0" y="0"/>
            <a:ext cx="9144000" cy="646079"/>
          </a:xfrm>
          <a:prstGeom prst="rect">
            <a:avLst/>
          </a:prstGeom>
          <a:gradFill flip="none" rotWithShape="1">
            <a:gsLst>
              <a:gs pos="100000">
                <a:srgbClr val="3366FF"/>
              </a:gs>
              <a:gs pos="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B574C852-988C-CF48-A4D7-B9E0697CF250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54" y="218248"/>
            <a:ext cx="814892" cy="7794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142589" y="39720"/>
            <a:ext cx="1001411" cy="6063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eziobartocci/Desktop/Results/minmod4v.avi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eziobartocci/Desktop/Results/beelerreuter.avi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eziobartocci/Desktop/Results/ttpmovie.avi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2293938"/>
            <a:ext cx="8143875" cy="2003425"/>
          </a:xfrm>
        </p:spPr>
        <p:txBody>
          <a:bodyPr/>
          <a:lstStyle/>
          <a:p>
            <a:r>
              <a:rPr lang="en-US" sz="3800" b="1" dirty="0">
                <a:solidFill>
                  <a:srgbClr val="A50021"/>
                </a:solidFill>
              </a:rPr>
              <a:t/>
            </a:r>
            <a:br>
              <a:rPr lang="en-US" sz="3800" b="1" dirty="0">
                <a:solidFill>
                  <a:srgbClr val="A50021"/>
                </a:solidFill>
              </a:rPr>
            </a:br>
            <a:endParaRPr lang="en-US" sz="3400" b="1" dirty="0">
              <a:solidFill>
                <a:srgbClr val="006600"/>
              </a:solidFill>
            </a:endParaRPr>
          </a:p>
        </p:txBody>
      </p:sp>
      <p:sp>
        <p:nvSpPr>
          <p:cNvPr id="235525" name="Text Box 5"/>
          <p:cNvSpPr txBox="1">
            <a:spLocks noChangeArrowheads="1"/>
          </p:cNvSpPr>
          <p:nvPr/>
        </p:nvSpPr>
        <p:spPr bwMode="auto">
          <a:xfrm>
            <a:off x="3333581" y="3111500"/>
            <a:ext cx="2459377" cy="954107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00"/>
                </a:solidFill>
              </a:rPr>
              <a:t>Ezio Bartocci</a:t>
            </a:r>
            <a:br>
              <a:rPr lang="en-US" sz="2800" b="1" dirty="0" smtClean="0">
                <a:solidFill>
                  <a:srgbClr val="000000"/>
                </a:solidFill>
              </a:rPr>
            </a:b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235526" name="Text Box 6"/>
          <p:cNvSpPr txBox="1">
            <a:spLocks noChangeArrowheads="1"/>
          </p:cNvSpPr>
          <p:nvPr/>
        </p:nvSpPr>
        <p:spPr bwMode="auto">
          <a:xfrm>
            <a:off x="912931" y="1632218"/>
            <a:ext cx="7319782" cy="1323439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Toward Real-Time Simulation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of Cardiac Dynamics</a:t>
            </a:r>
            <a:endParaRPr lang="en-US" sz="4000" b="1" dirty="0">
              <a:solidFill>
                <a:srgbClr val="A50021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90500" y="4844985"/>
            <a:ext cx="8661400" cy="1131079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fontAlgn="base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6600"/>
                </a:solidFill>
              </a:rPr>
              <a:t>Joint work with</a:t>
            </a:r>
            <a:r>
              <a:rPr lang="en-US" sz="2800" dirty="0" smtClean="0">
                <a:solidFill>
                  <a:srgbClr val="006600"/>
                </a:solidFill>
              </a:rPr>
              <a:t> </a:t>
            </a:r>
            <a:r>
              <a:rPr lang="en-US" sz="2800" b="1" dirty="0" smtClean="0">
                <a:solidFill>
                  <a:srgbClr val="000000"/>
                </a:solidFill>
              </a:rPr>
              <a:t/>
            </a:r>
            <a:br>
              <a:rPr lang="en-US" sz="2800" b="1" dirty="0" smtClean="0">
                <a:solidFill>
                  <a:srgbClr val="000000"/>
                </a:solidFill>
              </a:rPr>
            </a:br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E. Cherry, J. </a:t>
            </a:r>
            <a:r>
              <a:rPr lang="en-US" b="1" dirty="0" err="1" smtClean="0">
                <a:solidFill>
                  <a:schemeClr val="bg1">
                    <a:lumMod val="10000"/>
                  </a:schemeClr>
                </a:solidFill>
              </a:rPr>
              <a:t>Glimm</a:t>
            </a:r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, R. </a:t>
            </a:r>
            <a:r>
              <a:rPr lang="en-US" b="1" dirty="0" err="1" smtClean="0">
                <a:solidFill>
                  <a:schemeClr val="bg1">
                    <a:lumMod val="10000"/>
                  </a:schemeClr>
                </a:solidFill>
              </a:rPr>
              <a:t>Grosu</a:t>
            </a:r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, S. A. </a:t>
            </a:r>
            <a:r>
              <a:rPr lang="en-US" b="1" dirty="0" err="1" smtClean="0">
                <a:solidFill>
                  <a:schemeClr val="bg1">
                    <a:lumMod val="10000"/>
                  </a:schemeClr>
                </a:solidFill>
              </a:rPr>
              <a:t>Smolka</a:t>
            </a:r>
            <a:r>
              <a:rPr lang="en-US" b="1" dirty="0" smtClean="0">
                <a:solidFill>
                  <a:schemeClr val="bg1">
                    <a:lumMod val="10000"/>
                  </a:schemeClr>
                </a:solidFill>
              </a:rPr>
              <a:t>, F. Fenton </a:t>
            </a:r>
            <a:endParaRPr lang="en-US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855108" y="3740953"/>
            <a:ext cx="3416320" cy="954107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00"/>
                </a:solidFill>
              </a:rPr>
              <a:t>SUNY Stony Brook </a:t>
            </a:r>
            <a:br>
              <a:rPr lang="en-US" sz="2800" b="1" dirty="0" smtClean="0">
                <a:solidFill>
                  <a:srgbClr val="000000"/>
                </a:solidFill>
              </a:rPr>
            </a:b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927100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Tesla C1060 </a:t>
            </a:r>
            <a:r>
              <a:rPr lang="en-US" sz="4000" b="1" dirty="0" err="1" smtClean="0">
                <a:solidFill>
                  <a:srgbClr val="A50021"/>
                </a:solidFill>
              </a:rPr>
              <a:t>vs</a:t>
            </a:r>
            <a:r>
              <a:rPr lang="en-US" sz="4000" b="1" dirty="0" smtClean="0">
                <a:solidFill>
                  <a:srgbClr val="A50021"/>
                </a:solidFill>
              </a:rPr>
              <a:t> Fermi C2070</a:t>
            </a:r>
            <a:endParaRPr lang="en-US" sz="4000" b="1" dirty="0">
              <a:solidFill>
                <a:srgbClr val="A5002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300" y="1825625"/>
            <a:ext cx="2455585" cy="18573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750" y="1854200"/>
            <a:ext cx="2110350" cy="165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620743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Reaction-Diffusion in CUDA</a:t>
            </a:r>
            <a:endParaRPr lang="en-US" sz="40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620743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Diffusion </a:t>
            </a:r>
            <a:r>
              <a:rPr lang="en-US" sz="4000" b="1" dirty="0" smtClean="0">
                <a:solidFill>
                  <a:srgbClr val="A50021"/>
                </a:solidFill>
              </a:rPr>
              <a:t>using Shared Memory</a:t>
            </a:r>
            <a:endParaRPr lang="en-US" sz="40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620743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Diffusion </a:t>
            </a:r>
            <a:r>
              <a:rPr lang="en-US" sz="4000" b="1" dirty="0" smtClean="0">
                <a:solidFill>
                  <a:srgbClr val="A50021"/>
                </a:solidFill>
              </a:rPr>
              <a:t>using Texture</a:t>
            </a:r>
            <a:endParaRPr lang="en-US" sz="40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927100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Minimal Model (4V)</a:t>
            </a:r>
            <a:endParaRPr lang="en-US" sz="4000" b="1" dirty="0">
              <a:solidFill>
                <a:srgbClr val="A50021"/>
              </a:solidFill>
            </a:endParaRPr>
          </a:p>
        </p:txBody>
      </p:sp>
      <p:pic>
        <p:nvPicPr>
          <p:cNvPr id="3" name="minmod4v.avi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0200" y="2019301"/>
            <a:ext cx="3713690" cy="4051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927100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Beeler-Reuter Model (8V)</a:t>
            </a:r>
            <a:endParaRPr lang="en-US" sz="4000" b="1" dirty="0">
              <a:solidFill>
                <a:srgbClr val="A50021"/>
              </a:solidFill>
            </a:endParaRPr>
          </a:p>
        </p:txBody>
      </p:sp>
      <p:pic>
        <p:nvPicPr>
          <p:cNvPr id="5" name="beelerreuter.avi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5900" y="2346325"/>
            <a:ext cx="3691073" cy="3914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65100" y="927100"/>
            <a:ext cx="89789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Ten </a:t>
            </a:r>
            <a:r>
              <a:rPr lang="en-US" sz="4000" b="1" dirty="0" err="1" smtClean="0">
                <a:solidFill>
                  <a:srgbClr val="A50021"/>
                </a:solidFill>
              </a:rPr>
              <a:t>Tusscher</a:t>
            </a:r>
            <a:r>
              <a:rPr lang="en-US" sz="4000" b="1" dirty="0" smtClean="0">
                <a:solidFill>
                  <a:srgbClr val="A50021"/>
                </a:solidFill>
              </a:rPr>
              <a:t> </a:t>
            </a:r>
            <a:r>
              <a:rPr lang="en-US" sz="4000" b="1" dirty="0" err="1" smtClean="0">
                <a:solidFill>
                  <a:srgbClr val="A50021"/>
                </a:solidFill>
              </a:rPr>
              <a:t>Panfilov</a:t>
            </a:r>
            <a:r>
              <a:rPr lang="en-US" sz="4000" b="1" dirty="0" smtClean="0">
                <a:solidFill>
                  <a:srgbClr val="A50021"/>
                </a:solidFill>
              </a:rPr>
              <a:t> Model (19V)</a:t>
            </a:r>
            <a:endParaRPr lang="en-US" sz="4000" b="1" dirty="0">
              <a:solidFill>
                <a:srgbClr val="A50021"/>
              </a:solidFill>
            </a:endParaRPr>
          </a:p>
        </p:txBody>
      </p:sp>
      <p:pic>
        <p:nvPicPr>
          <p:cNvPr id="4" name="ttpmovie.avi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7800" y="1914525"/>
            <a:ext cx="4045323" cy="458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927100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err="1" smtClean="0">
                <a:solidFill>
                  <a:srgbClr val="A50021"/>
                </a:solidFill>
              </a:rPr>
              <a:t>Iyer</a:t>
            </a:r>
            <a:r>
              <a:rPr lang="en-US" sz="4000" b="1" dirty="0" smtClean="0">
                <a:solidFill>
                  <a:srgbClr val="A50021"/>
                </a:solidFill>
              </a:rPr>
              <a:t> Model (67V)</a:t>
            </a:r>
            <a:endParaRPr lang="en-US" sz="40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927100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3D Models</a:t>
            </a:r>
            <a:endParaRPr lang="en-US" sz="40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927100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Thank you </a:t>
            </a:r>
            <a:endParaRPr lang="en-US" sz="40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73100" y="59690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3200" b="1" kern="0" dirty="0" err="1" smtClean="0">
                <a:solidFill>
                  <a:srgbClr val="A50021"/>
                </a:solidFill>
                <a:ea typeface="+mj-ea"/>
                <a:cs typeface="+mj-cs"/>
              </a:rPr>
              <a:t>Overview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73100" y="1238250"/>
            <a:ext cx="7862887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1" kern="0" dirty="0" smtClean="0">
                <a:solidFill>
                  <a:srgbClr val="006600"/>
                </a:solidFill>
                <a:latin typeface="Arial"/>
              </a:rPr>
              <a:t>Motivation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1" kern="0" dirty="0" smtClean="0">
                <a:solidFill>
                  <a:srgbClr val="006600"/>
                </a:solidFill>
              </a:rPr>
              <a:t>CUDA Programming Model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200" b="1" kern="0" dirty="0" smtClean="0">
                <a:solidFill>
                  <a:srgbClr val="006600"/>
                </a:solidFill>
              </a:rPr>
              <a:t>Cardiac Models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200" b="1" kern="0" dirty="0" smtClean="0">
                <a:solidFill>
                  <a:srgbClr val="006600"/>
                </a:solidFill>
              </a:rPr>
              <a:t>Reaction Diffusion in CUDA</a:t>
            </a:r>
            <a:endParaRPr lang="en-US" sz="2400" b="1" kern="0" dirty="0" smtClean="0">
              <a:solidFill>
                <a:srgbClr val="006600"/>
              </a:solidFill>
              <a:latin typeface="Arial"/>
              <a:sym typeface="Symbol" charset="2"/>
            </a:endParaRP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b="1" kern="0" dirty="0" smtClean="0">
                <a:solidFill>
                  <a:srgbClr val="006600"/>
                </a:solidFill>
                <a:latin typeface="Arial"/>
                <a:sym typeface="Symbol" charset="2"/>
              </a:rPr>
              <a:t>Case Studies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b="1" kern="0" dirty="0" smtClean="0">
                <a:solidFill>
                  <a:srgbClr val="006600"/>
                </a:solidFill>
                <a:latin typeface="Arial"/>
                <a:sym typeface="Symbol" charset="2"/>
              </a:rPr>
              <a:t>Work in Progress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  <a:sym typeface="Symbol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579" y="1426009"/>
            <a:ext cx="5260182" cy="5279591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73100" y="59690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3200" b="1" kern="0" noProof="0" dirty="0" err="1" smtClean="0">
                <a:solidFill>
                  <a:srgbClr val="A50021"/>
                </a:solidFill>
                <a:ea typeface="+mj-ea"/>
                <a:cs typeface="+mj-cs"/>
              </a:rPr>
              <a:t>Motivation</a:t>
            </a:r>
            <a:r>
              <a:rPr lang="it-IT" sz="3200" b="1" kern="0" noProof="0" dirty="0" smtClean="0">
                <a:solidFill>
                  <a:srgbClr val="A50021"/>
                </a:solidFill>
                <a:ea typeface="+mj-ea"/>
                <a:cs typeface="+mj-cs"/>
              </a:rPr>
              <a:t> </a:t>
            </a:r>
            <a:r>
              <a:rPr lang="it-IT" sz="3200" b="1" kern="0" noProof="0" dirty="0" err="1" smtClean="0">
                <a:solidFill>
                  <a:srgbClr val="A50021"/>
                </a:solidFill>
                <a:ea typeface="+mj-ea"/>
                <a:cs typeface="+mj-cs"/>
              </a:rPr>
              <a:t>of</a:t>
            </a:r>
            <a:r>
              <a:rPr lang="it-IT" sz="3200" b="1" kern="0" noProof="0" dirty="0" smtClean="0">
                <a:solidFill>
                  <a:srgbClr val="A50021"/>
                </a:solidFill>
                <a:ea typeface="+mj-ea"/>
                <a:cs typeface="+mj-cs"/>
              </a:rPr>
              <a:t> </a:t>
            </a:r>
            <a:r>
              <a:rPr lang="it-IT" sz="3200" b="1" kern="0" noProof="0" dirty="0" err="1" smtClean="0">
                <a:solidFill>
                  <a:srgbClr val="A50021"/>
                </a:solidFill>
                <a:ea typeface="+mj-ea"/>
                <a:cs typeface="+mj-cs"/>
              </a:rPr>
              <a:t>our</a:t>
            </a:r>
            <a:r>
              <a:rPr lang="it-IT" sz="3200" b="1" kern="0" noProof="0" dirty="0" smtClean="0">
                <a:solidFill>
                  <a:srgbClr val="A50021"/>
                </a:solidFill>
                <a:ea typeface="+mj-ea"/>
                <a:cs typeface="+mj-cs"/>
              </a:rPr>
              <a:t> Work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41300" y="1028700"/>
            <a:ext cx="7862887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Spiral Formation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Spiral Breakup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Tip Tracking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Front Wave Tracking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Curvature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Conduction Velocity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Restitution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  <a:sym typeface="Symbol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723" y="1775766"/>
            <a:ext cx="3794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Simulation Based Analysis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151" y="1475200"/>
            <a:ext cx="5186549" cy="5281200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03200" y="1028699"/>
            <a:ext cx="7862887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1" kern="0" dirty="0" smtClean="0">
                <a:solidFill>
                  <a:srgbClr val="006600"/>
                </a:solidFill>
                <a:latin typeface="Arial"/>
              </a:rPr>
              <a:t>Spiral Formation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1" kern="0" dirty="0" smtClean="0">
                <a:solidFill>
                  <a:srgbClr val="006600"/>
                </a:solidFill>
                <a:latin typeface="Arial"/>
              </a:rPr>
              <a:t>Spiral Breakup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Tip Tracking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Front Wave Tracking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Curvature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Conduction Velocity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Restitution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  <a:sym typeface="Symbol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5900" y="1022350"/>
            <a:ext cx="7862887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Spiral Formation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Spiral Breakup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1" kern="0" dirty="0" smtClean="0">
                <a:solidFill>
                  <a:srgbClr val="006600"/>
                </a:solidFill>
                <a:latin typeface="Arial"/>
              </a:rPr>
              <a:t>Tip Tracking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Front Wave Tracking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Curvature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Conduction Velocity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Restitution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  <a:sym typeface="Symbol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16507" y="1022350"/>
            <a:ext cx="7862887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Spiral Formation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Spiral Breakup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Tip Tracking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1" kern="0" dirty="0" smtClean="0">
                <a:solidFill>
                  <a:srgbClr val="006600"/>
                </a:solidFill>
                <a:latin typeface="Arial"/>
              </a:rPr>
              <a:t>Front Wave Tracking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1" kern="0" dirty="0" smtClean="0">
                <a:solidFill>
                  <a:srgbClr val="006600"/>
                </a:solidFill>
                <a:latin typeface="Arial"/>
              </a:rPr>
              <a:t>Curvature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1" kern="0" dirty="0" smtClean="0">
                <a:solidFill>
                  <a:srgbClr val="006600"/>
                </a:solidFill>
                <a:latin typeface="Arial"/>
              </a:rPr>
              <a:t>Conduction Velocity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Restitution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  <a:sym typeface="Symbol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15900" y="1009650"/>
            <a:ext cx="7862887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200" b="1" kern="0" dirty="0" smtClean="0">
              <a:solidFill>
                <a:srgbClr val="006600"/>
              </a:solidFill>
              <a:latin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Spiral Formation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Spiral Breakup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Tip Tracking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Front Wave Tracking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Curvature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kern="0" dirty="0" smtClean="0">
                <a:solidFill>
                  <a:srgbClr val="006600"/>
                </a:solidFill>
                <a:latin typeface="Arial"/>
              </a:rPr>
              <a:t>Conduction Velocity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200" b="1" kern="0" dirty="0" smtClean="0">
                <a:solidFill>
                  <a:srgbClr val="006600"/>
                </a:solidFill>
                <a:latin typeface="Arial"/>
              </a:rPr>
              <a:t>Restitution Analysis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  <a:sym typeface="Symbol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0320" y="2203450"/>
            <a:ext cx="5418280" cy="34734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0320" y="2237431"/>
            <a:ext cx="5459599" cy="3063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7" grpId="1"/>
      <p:bldP spid="8" grpId="0"/>
      <p:bldP spid="8" grpId="1"/>
      <p:bldP spid="10" grpId="0"/>
      <p:bldP spid="10" grpId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73100" y="59690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3200" b="1" kern="0" noProof="0" dirty="0" err="1" smtClean="0">
                <a:solidFill>
                  <a:srgbClr val="A50021"/>
                </a:solidFill>
                <a:ea typeface="+mj-ea"/>
                <a:cs typeface="+mj-cs"/>
              </a:rPr>
              <a:t>Cardiac</a:t>
            </a:r>
            <a:r>
              <a:rPr lang="it-IT" sz="3200" b="1" kern="0" noProof="0" dirty="0" smtClean="0">
                <a:solidFill>
                  <a:srgbClr val="A50021"/>
                </a:solidFill>
                <a:ea typeface="+mj-ea"/>
                <a:cs typeface="+mj-cs"/>
              </a:rPr>
              <a:t> </a:t>
            </a:r>
            <a:r>
              <a:rPr lang="it-IT" sz="3200" b="1" kern="0" noProof="0" dirty="0" err="1" smtClean="0">
                <a:solidFill>
                  <a:srgbClr val="A50021"/>
                </a:solidFill>
                <a:ea typeface="+mj-ea"/>
                <a:cs typeface="+mj-cs"/>
              </a:rPr>
              <a:t>Models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73100" y="59690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kern="0" noProof="0" dirty="0" smtClean="0">
                <a:solidFill>
                  <a:srgbClr val="A50021"/>
                </a:solidFill>
                <a:ea typeface="+mj-ea"/>
                <a:cs typeface="+mj-cs"/>
              </a:rPr>
              <a:t>A</a:t>
            </a:r>
            <a:r>
              <a:rPr lang="en-US" sz="3200" b="1" kern="0" dirty="0" err="1" smtClean="0">
                <a:solidFill>
                  <a:srgbClr val="A50021"/>
                </a:solidFill>
                <a:ea typeface="+mj-ea"/>
                <a:cs typeface="+mj-cs"/>
              </a:rPr>
              <a:t>vailable</a:t>
            </a:r>
            <a:r>
              <a:rPr lang="en-US" sz="3200" b="1" kern="0" dirty="0" smtClean="0">
                <a:solidFill>
                  <a:srgbClr val="A50021"/>
                </a:solidFill>
                <a:ea typeface="+mj-ea"/>
                <a:cs typeface="+mj-cs"/>
              </a:rPr>
              <a:t> Technologies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73100" y="1524000"/>
            <a:ext cx="29083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kern="0" noProof="0" dirty="0" smtClean="0">
                <a:solidFill>
                  <a:srgbClr val="A50021"/>
                </a:solidFill>
                <a:ea typeface="+mj-ea"/>
                <a:cs typeface="+mj-cs"/>
              </a:rPr>
              <a:t>CPU </a:t>
            </a:r>
            <a:r>
              <a:rPr lang="en-US" sz="3200" b="1" kern="0" dirty="0" smtClean="0">
                <a:solidFill>
                  <a:srgbClr val="A50021"/>
                </a:solidFill>
                <a:ea typeface="+mj-ea"/>
                <a:cs typeface="+mj-cs"/>
              </a:rPr>
              <a:t>based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105400" y="1524000"/>
            <a:ext cx="29083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kern="0" dirty="0" smtClean="0">
                <a:solidFill>
                  <a:srgbClr val="A50021"/>
                </a:solidFill>
                <a:ea typeface="+mj-ea"/>
                <a:cs typeface="+mj-cs"/>
              </a:rPr>
              <a:t>G</a:t>
            </a:r>
            <a:r>
              <a:rPr lang="en-US" sz="3200" b="1" kern="0" noProof="0" dirty="0" smtClean="0">
                <a:solidFill>
                  <a:srgbClr val="A50021"/>
                </a:solidFill>
                <a:ea typeface="+mj-ea"/>
                <a:cs typeface="+mj-cs"/>
              </a:rPr>
              <a:t>PU </a:t>
            </a:r>
            <a:r>
              <a:rPr lang="en-US" sz="3200" b="1" kern="0" dirty="0" smtClean="0">
                <a:solidFill>
                  <a:srgbClr val="A50021"/>
                </a:solidFill>
                <a:ea typeface="+mj-ea"/>
                <a:cs typeface="+mj-cs"/>
              </a:rPr>
              <a:t>based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33400" y="620743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GPU Architecture</a:t>
            </a:r>
            <a:endParaRPr lang="en-US" sz="4000" b="1" dirty="0">
              <a:solidFill>
                <a:srgbClr val="A5002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419600" y="1612900"/>
            <a:ext cx="1257300" cy="29337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108700" y="1612900"/>
            <a:ext cx="1257300" cy="29337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494513" y="1612900"/>
            <a:ext cx="1257300" cy="29337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3035300" y="1612900"/>
            <a:ext cx="1257300" cy="2933700"/>
            <a:chOff x="1955800" y="1612900"/>
            <a:chExt cx="1257300" cy="2933700"/>
          </a:xfrm>
        </p:grpSpPr>
        <p:sp>
          <p:nvSpPr>
            <p:cNvPr id="4" name="Rectangle 3"/>
            <p:cNvSpPr/>
            <p:nvPr/>
          </p:nvSpPr>
          <p:spPr bwMode="auto">
            <a:xfrm>
              <a:off x="1955800" y="1612900"/>
              <a:ext cx="1257300" cy="2933700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057400" y="2209800"/>
              <a:ext cx="488422" cy="369332"/>
              <a:chOff x="241300" y="2209800"/>
              <a:chExt cx="488422" cy="369332"/>
            </a:xfrm>
          </p:grpSpPr>
          <p:sp>
            <p:nvSpPr>
              <p:cNvPr id="8" name="Rectangle 7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641600" y="2209800"/>
              <a:ext cx="488422" cy="369332"/>
              <a:chOff x="241300" y="2209800"/>
              <a:chExt cx="488422" cy="369332"/>
            </a:xfrm>
          </p:grpSpPr>
          <p:sp>
            <p:nvSpPr>
              <p:cNvPr id="12" name="Rectangle 11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2057400" y="2667000"/>
              <a:ext cx="488422" cy="369332"/>
              <a:chOff x="241300" y="2209800"/>
              <a:chExt cx="488422" cy="369332"/>
            </a:xfrm>
          </p:grpSpPr>
          <p:sp>
            <p:nvSpPr>
              <p:cNvPr id="15" name="Rectangle 14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2628900" y="2667000"/>
              <a:ext cx="488422" cy="369332"/>
              <a:chOff x="241300" y="2209800"/>
              <a:chExt cx="488422" cy="369332"/>
            </a:xfrm>
          </p:grpSpPr>
          <p:sp>
            <p:nvSpPr>
              <p:cNvPr id="18" name="Rectangle 17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2628900" y="3136900"/>
              <a:ext cx="488422" cy="369332"/>
              <a:chOff x="241300" y="2209800"/>
              <a:chExt cx="488422" cy="369332"/>
            </a:xfrm>
          </p:grpSpPr>
          <p:sp>
            <p:nvSpPr>
              <p:cNvPr id="21" name="Rectangle 2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2070100" y="3136900"/>
              <a:ext cx="488422" cy="369332"/>
              <a:chOff x="241300" y="2209800"/>
              <a:chExt cx="488422" cy="369332"/>
            </a:xfrm>
          </p:grpSpPr>
          <p:sp>
            <p:nvSpPr>
              <p:cNvPr id="24" name="Rectangle 23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2070100" y="3594100"/>
              <a:ext cx="488422" cy="369332"/>
              <a:chOff x="241300" y="2209800"/>
              <a:chExt cx="488422" cy="369332"/>
            </a:xfrm>
          </p:grpSpPr>
          <p:sp>
            <p:nvSpPr>
              <p:cNvPr id="27" name="Rectangle 26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2628900" y="3594100"/>
              <a:ext cx="488422" cy="369332"/>
              <a:chOff x="241300" y="2209800"/>
              <a:chExt cx="488422" cy="369332"/>
            </a:xfrm>
          </p:grpSpPr>
          <p:sp>
            <p:nvSpPr>
              <p:cNvPr id="30" name="Rectangle 29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/>
          </p:nvSpPr>
          <p:spPr bwMode="auto">
            <a:xfrm>
              <a:off x="2057400" y="1778000"/>
              <a:ext cx="1059922" cy="266700"/>
            </a:xfrm>
            <a:prstGeom prst="rect">
              <a:avLst/>
            </a:prstGeom>
            <a:solidFill>
              <a:srgbClr val="CCFF66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30439" y="1724223"/>
              <a:ext cx="942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Registers</a:t>
              </a:r>
              <a:endParaRPr lang="en-US" sz="1400" dirty="0"/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2070100" y="4077732"/>
              <a:ext cx="1059922" cy="324000"/>
            </a:xfrm>
            <a:prstGeom prst="rect">
              <a:avLst/>
            </a:prstGeom>
            <a:solidFill>
              <a:srgbClr val="0080FF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045785" y="4117411"/>
              <a:ext cx="10969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Shared Memory</a:t>
              </a:r>
              <a:endParaRPr lang="en-US" sz="10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419600" y="1612900"/>
            <a:ext cx="1257300" cy="2933700"/>
            <a:chOff x="1955800" y="1612900"/>
            <a:chExt cx="1257300" cy="2933700"/>
          </a:xfrm>
        </p:grpSpPr>
        <p:sp>
          <p:nvSpPr>
            <p:cNvPr id="38" name="Rectangle 37"/>
            <p:cNvSpPr/>
            <p:nvPr/>
          </p:nvSpPr>
          <p:spPr bwMode="auto">
            <a:xfrm>
              <a:off x="1955800" y="1612900"/>
              <a:ext cx="1257300" cy="2933700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9" name="Group 9"/>
            <p:cNvGrpSpPr/>
            <p:nvPr/>
          </p:nvGrpSpPr>
          <p:grpSpPr>
            <a:xfrm>
              <a:off x="2057400" y="2209800"/>
              <a:ext cx="488422" cy="369332"/>
              <a:chOff x="241300" y="2209800"/>
              <a:chExt cx="488422" cy="369332"/>
            </a:xfrm>
          </p:grpSpPr>
          <p:sp>
            <p:nvSpPr>
              <p:cNvPr id="65" name="Rectangle 7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6" name="TextBox 8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" name="Group 10"/>
            <p:cNvGrpSpPr/>
            <p:nvPr/>
          </p:nvGrpSpPr>
          <p:grpSpPr>
            <a:xfrm>
              <a:off x="2641600" y="2209800"/>
              <a:ext cx="488422" cy="369332"/>
              <a:chOff x="241300" y="2209800"/>
              <a:chExt cx="488422" cy="369332"/>
            </a:xfrm>
          </p:grpSpPr>
          <p:sp>
            <p:nvSpPr>
              <p:cNvPr id="63" name="Rectangle 11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1" name="Group 13"/>
            <p:cNvGrpSpPr/>
            <p:nvPr/>
          </p:nvGrpSpPr>
          <p:grpSpPr>
            <a:xfrm>
              <a:off x="2057400" y="2667000"/>
              <a:ext cx="488422" cy="369332"/>
              <a:chOff x="241300" y="2209800"/>
              <a:chExt cx="488422" cy="369332"/>
            </a:xfrm>
          </p:grpSpPr>
          <p:sp>
            <p:nvSpPr>
              <p:cNvPr id="61" name="Rectangle 6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" name="Group 16"/>
            <p:cNvGrpSpPr/>
            <p:nvPr/>
          </p:nvGrpSpPr>
          <p:grpSpPr>
            <a:xfrm>
              <a:off x="2628900" y="2667000"/>
              <a:ext cx="488422" cy="369332"/>
              <a:chOff x="241300" y="2209800"/>
              <a:chExt cx="488422" cy="369332"/>
            </a:xfrm>
          </p:grpSpPr>
          <p:sp>
            <p:nvSpPr>
              <p:cNvPr id="59" name="Rectangle 58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3" name="Group 19"/>
            <p:cNvGrpSpPr/>
            <p:nvPr/>
          </p:nvGrpSpPr>
          <p:grpSpPr>
            <a:xfrm>
              <a:off x="2628900" y="3136900"/>
              <a:ext cx="488422" cy="369332"/>
              <a:chOff x="241300" y="2209800"/>
              <a:chExt cx="488422" cy="369332"/>
            </a:xfrm>
          </p:grpSpPr>
          <p:sp>
            <p:nvSpPr>
              <p:cNvPr id="57" name="Rectangle 56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4" name="Group 22"/>
            <p:cNvGrpSpPr/>
            <p:nvPr/>
          </p:nvGrpSpPr>
          <p:grpSpPr>
            <a:xfrm>
              <a:off x="2070100" y="3136900"/>
              <a:ext cx="488422" cy="369332"/>
              <a:chOff x="241300" y="2209800"/>
              <a:chExt cx="488422" cy="369332"/>
            </a:xfrm>
          </p:grpSpPr>
          <p:sp>
            <p:nvSpPr>
              <p:cNvPr id="55" name="Rectangle 54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5" name="Group 25"/>
            <p:cNvGrpSpPr/>
            <p:nvPr/>
          </p:nvGrpSpPr>
          <p:grpSpPr>
            <a:xfrm>
              <a:off x="2070100" y="3594100"/>
              <a:ext cx="488422" cy="369332"/>
              <a:chOff x="241300" y="2209800"/>
              <a:chExt cx="488422" cy="369332"/>
            </a:xfrm>
          </p:grpSpPr>
          <p:sp>
            <p:nvSpPr>
              <p:cNvPr id="53" name="Rectangle 52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6" name="Group 28"/>
            <p:cNvGrpSpPr/>
            <p:nvPr/>
          </p:nvGrpSpPr>
          <p:grpSpPr>
            <a:xfrm>
              <a:off x="2628900" y="3594100"/>
              <a:ext cx="488422" cy="369332"/>
              <a:chOff x="241300" y="2209800"/>
              <a:chExt cx="488422" cy="369332"/>
            </a:xfrm>
          </p:grpSpPr>
          <p:sp>
            <p:nvSpPr>
              <p:cNvPr id="51" name="Rectangle 5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7" name="Rectangle 46"/>
            <p:cNvSpPr/>
            <p:nvPr/>
          </p:nvSpPr>
          <p:spPr bwMode="auto">
            <a:xfrm>
              <a:off x="2057400" y="1778000"/>
              <a:ext cx="1059922" cy="266700"/>
            </a:xfrm>
            <a:prstGeom prst="rect">
              <a:avLst/>
            </a:prstGeom>
            <a:solidFill>
              <a:srgbClr val="CCFF66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130439" y="1724223"/>
              <a:ext cx="942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Registers</a:t>
              </a:r>
              <a:endParaRPr lang="en-US" sz="1400" dirty="0"/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2070100" y="4077732"/>
              <a:ext cx="1059922" cy="324000"/>
            </a:xfrm>
            <a:prstGeom prst="rect">
              <a:avLst/>
            </a:prstGeom>
            <a:solidFill>
              <a:srgbClr val="0080FF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045785" y="4117411"/>
              <a:ext cx="10969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Shared Memory</a:t>
              </a:r>
              <a:endParaRPr lang="en-US" sz="10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108700" y="1625600"/>
            <a:ext cx="1257300" cy="2933700"/>
            <a:chOff x="1955800" y="1612900"/>
            <a:chExt cx="1257300" cy="2933700"/>
          </a:xfrm>
        </p:grpSpPr>
        <p:sp>
          <p:nvSpPr>
            <p:cNvPr id="68" name="Rectangle 67"/>
            <p:cNvSpPr/>
            <p:nvPr/>
          </p:nvSpPr>
          <p:spPr bwMode="auto">
            <a:xfrm>
              <a:off x="1955800" y="1612900"/>
              <a:ext cx="1257300" cy="2933700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69" name="Group 9"/>
            <p:cNvGrpSpPr/>
            <p:nvPr/>
          </p:nvGrpSpPr>
          <p:grpSpPr>
            <a:xfrm>
              <a:off x="2057400" y="2209800"/>
              <a:ext cx="488422" cy="369332"/>
              <a:chOff x="241300" y="2209800"/>
              <a:chExt cx="488422" cy="369332"/>
            </a:xfrm>
          </p:grpSpPr>
          <p:sp>
            <p:nvSpPr>
              <p:cNvPr id="95" name="Rectangle 7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6" name="TextBox 8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0" name="Group 10"/>
            <p:cNvGrpSpPr/>
            <p:nvPr/>
          </p:nvGrpSpPr>
          <p:grpSpPr>
            <a:xfrm>
              <a:off x="2641600" y="2209800"/>
              <a:ext cx="488422" cy="369332"/>
              <a:chOff x="241300" y="2209800"/>
              <a:chExt cx="488422" cy="369332"/>
            </a:xfrm>
          </p:grpSpPr>
          <p:sp>
            <p:nvSpPr>
              <p:cNvPr id="93" name="Rectangle 11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" name="Group 13"/>
            <p:cNvGrpSpPr/>
            <p:nvPr/>
          </p:nvGrpSpPr>
          <p:grpSpPr>
            <a:xfrm>
              <a:off x="2057400" y="2667000"/>
              <a:ext cx="488422" cy="369332"/>
              <a:chOff x="241300" y="2209800"/>
              <a:chExt cx="488422" cy="369332"/>
            </a:xfrm>
          </p:grpSpPr>
          <p:sp>
            <p:nvSpPr>
              <p:cNvPr id="91" name="Rectangle 9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2" name="Group 16"/>
            <p:cNvGrpSpPr/>
            <p:nvPr/>
          </p:nvGrpSpPr>
          <p:grpSpPr>
            <a:xfrm>
              <a:off x="2628900" y="2667000"/>
              <a:ext cx="488422" cy="369332"/>
              <a:chOff x="241300" y="2209800"/>
              <a:chExt cx="488422" cy="369332"/>
            </a:xfrm>
          </p:grpSpPr>
          <p:sp>
            <p:nvSpPr>
              <p:cNvPr id="89" name="Rectangle 88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3" name="Group 19"/>
            <p:cNvGrpSpPr/>
            <p:nvPr/>
          </p:nvGrpSpPr>
          <p:grpSpPr>
            <a:xfrm>
              <a:off x="2628900" y="3136900"/>
              <a:ext cx="488422" cy="369332"/>
              <a:chOff x="241300" y="2209800"/>
              <a:chExt cx="488422" cy="369332"/>
            </a:xfrm>
          </p:grpSpPr>
          <p:sp>
            <p:nvSpPr>
              <p:cNvPr id="87" name="Rectangle 86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4" name="Group 22"/>
            <p:cNvGrpSpPr/>
            <p:nvPr/>
          </p:nvGrpSpPr>
          <p:grpSpPr>
            <a:xfrm>
              <a:off x="2070100" y="3136900"/>
              <a:ext cx="488422" cy="369332"/>
              <a:chOff x="241300" y="2209800"/>
              <a:chExt cx="488422" cy="369332"/>
            </a:xfrm>
          </p:grpSpPr>
          <p:sp>
            <p:nvSpPr>
              <p:cNvPr id="85" name="Rectangle 84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5" name="Group 25"/>
            <p:cNvGrpSpPr/>
            <p:nvPr/>
          </p:nvGrpSpPr>
          <p:grpSpPr>
            <a:xfrm>
              <a:off x="2070100" y="3594100"/>
              <a:ext cx="488422" cy="369332"/>
              <a:chOff x="241300" y="2209800"/>
              <a:chExt cx="488422" cy="369332"/>
            </a:xfrm>
          </p:grpSpPr>
          <p:sp>
            <p:nvSpPr>
              <p:cNvPr id="83" name="Rectangle 82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6" name="Group 28"/>
            <p:cNvGrpSpPr/>
            <p:nvPr/>
          </p:nvGrpSpPr>
          <p:grpSpPr>
            <a:xfrm>
              <a:off x="2628900" y="3594100"/>
              <a:ext cx="488422" cy="369332"/>
              <a:chOff x="241300" y="2209800"/>
              <a:chExt cx="488422" cy="369332"/>
            </a:xfrm>
          </p:grpSpPr>
          <p:sp>
            <p:nvSpPr>
              <p:cNvPr id="81" name="Rectangle 8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7" name="Rectangle 76"/>
            <p:cNvSpPr/>
            <p:nvPr/>
          </p:nvSpPr>
          <p:spPr bwMode="auto">
            <a:xfrm>
              <a:off x="2057400" y="1778000"/>
              <a:ext cx="1059922" cy="266700"/>
            </a:xfrm>
            <a:prstGeom prst="rect">
              <a:avLst/>
            </a:prstGeom>
            <a:solidFill>
              <a:srgbClr val="CCFF66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130439" y="1724223"/>
              <a:ext cx="942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Registers</a:t>
              </a:r>
              <a:endParaRPr lang="en-US" sz="1400" dirty="0"/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070100" y="4077732"/>
              <a:ext cx="1059922" cy="324000"/>
            </a:xfrm>
            <a:prstGeom prst="rect">
              <a:avLst/>
            </a:prstGeom>
            <a:solidFill>
              <a:srgbClr val="0080FF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045785" y="4117411"/>
              <a:ext cx="10969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Shared Memory</a:t>
              </a:r>
              <a:endParaRPr lang="en-US" sz="1000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7505700" y="1612900"/>
            <a:ext cx="1257300" cy="2933700"/>
            <a:chOff x="1955800" y="1612900"/>
            <a:chExt cx="1257300" cy="29337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1955800" y="1612900"/>
              <a:ext cx="1257300" cy="2933700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99" name="Group 9"/>
            <p:cNvGrpSpPr/>
            <p:nvPr/>
          </p:nvGrpSpPr>
          <p:grpSpPr>
            <a:xfrm>
              <a:off x="2057400" y="2209800"/>
              <a:ext cx="488422" cy="369332"/>
              <a:chOff x="241300" y="2209800"/>
              <a:chExt cx="488422" cy="369332"/>
            </a:xfrm>
          </p:grpSpPr>
          <p:sp>
            <p:nvSpPr>
              <p:cNvPr id="125" name="Rectangle 7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6" name="TextBox 8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0" name="Group 10"/>
            <p:cNvGrpSpPr/>
            <p:nvPr/>
          </p:nvGrpSpPr>
          <p:grpSpPr>
            <a:xfrm>
              <a:off x="2641600" y="2209800"/>
              <a:ext cx="488422" cy="369332"/>
              <a:chOff x="241300" y="2209800"/>
              <a:chExt cx="488422" cy="369332"/>
            </a:xfrm>
          </p:grpSpPr>
          <p:sp>
            <p:nvSpPr>
              <p:cNvPr id="123" name="Rectangle 11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1" name="Group 13"/>
            <p:cNvGrpSpPr/>
            <p:nvPr/>
          </p:nvGrpSpPr>
          <p:grpSpPr>
            <a:xfrm>
              <a:off x="2057400" y="2667000"/>
              <a:ext cx="488422" cy="369332"/>
              <a:chOff x="241300" y="2209800"/>
              <a:chExt cx="488422" cy="369332"/>
            </a:xfrm>
          </p:grpSpPr>
          <p:sp>
            <p:nvSpPr>
              <p:cNvPr id="121" name="Rectangle 12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2" name="Group 16"/>
            <p:cNvGrpSpPr/>
            <p:nvPr/>
          </p:nvGrpSpPr>
          <p:grpSpPr>
            <a:xfrm>
              <a:off x="2628900" y="2667000"/>
              <a:ext cx="488422" cy="369332"/>
              <a:chOff x="241300" y="2209800"/>
              <a:chExt cx="488422" cy="369332"/>
            </a:xfrm>
          </p:grpSpPr>
          <p:sp>
            <p:nvSpPr>
              <p:cNvPr id="119" name="Rectangle 118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3" name="Group 19"/>
            <p:cNvGrpSpPr/>
            <p:nvPr/>
          </p:nvGrpSpPr>
          <p:grpSpPr>
            <a:xfrm>
              <a:off x="2628900" y="3136900"/>
              <a:ext cx="488422" cy="369332"/>
              <a:chOff x="241300" y="2209800"/>
              <a:chExt cx="488422" cy="369332"/>
            </a:xfrm>
          </p:grpSpPr>
          <p:sp>
            <p:nvSpPr>
              <p:cNvPr id="117" name="Rectangle 116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4" name="Group 22"/>
            <p:cNvGrpSpPr/>
            <p:nvPr/>
          </p:nvGrpSpPr>
          <p:grpSpPr>
            <a:xfrm>
              <a:off x="2070100" y="3136900"/>
              <a:ext cx="488422" cy="369332"/>
              <a:chOff x="241300" y="2209800"/>
              <a:chExt cx="488422" cy="369332"/>
            </a:xfrm>
          </p:grpSpPr>
          <p:sp>
            <p:nvSpPr>
              <p:cNvPr id="115" name="Rectangle 114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5" name="Group 25"/>
            <p:cNvGrpSpPr/>
            <p:nvPr/>
          </p:nvGrpSpPr>
          <p:grpSpPr>
            <a:xfrm>
              <a:off x="2070100" y="3594100"/>
              <a:ext cx="488422" cy="369332"/>
              <a:chOff x="241300" y="2209800"/>
              <a:chExt cx="488422" cy="369332"/>
            </a:xfrm>
          </p:grpSpPr>
          <p:sp>
            <p:nvSpPr>
              <p:cNvPr id="113" name="Rectangle 112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6" name="Group 28"/>
            <p:cNvGrpSpPr/>
            <p:nvPr/>
          </p:nvGrpSpPr>
          <p:grpSpPr>
            <a:xfrm>
              <a:off x="2628900" y="3594100"/>
              <a:ext cx="488422" cy="369332"/>
              <a:chOff x="241300" y="2209800"/>
              <a:chExt cx="488422" cy="369332"/>
            </a:xfrm>
          </p:grpSpPr>
          <p:sp>
            <p:nvSpPr>
              <p:cNvPr id="111" name="Rectangle 11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7" name="Rectangle 106"/>
            <p:cNvSpPr/>
            <p:nvPr/>
          </p:nvSpPr>
          <p:spPr bwMode="auto">
            <a:xfrm>
              <a:off x="2057400" y="1778000"/>
              <a:ext cx="1059922" cy="266700"/>
            </a:xfrm>
            <a:prstGeom prst="rect">
              <a:avLst/>
            </a:prstGeom>
            <a:solidFill>
              <a:srgbClr val="CCFF66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130439" y="1724223"/>
              <a:ext cx="942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Registers</a:t>
              </a:r>
              <a:endParaRPr lang="en-US" sz="1400" dirty="0"/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2070100" y="4077732"/>
              <a:ext cx="1059922" cy="324000"/>
            </a:xfrm>
            <a:prstGeom prst="rect">
              <a:avLst/>
            </a:prstGeom>
            <a:solidFill>
              <a:srgbClr val="0080FF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045785" y="4117411"/>
              <a:ext cx="10969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Shared Memory</a:t>
              </a:r>
              <a:endParaRPr lang="en-US" sz="1000" dirty="0"/>
            </a:p>
          </p:txBody>
        </p:sp>
      </p:grpSp>
      <p:sp>
        <p:nvSpPr>
          <p:cNvPr id="127" name="Rectangle 126"/>
          <p:cNvSpPr/>
          <p:nvPr/>
        </p:nvSpPr>
        <p:spPr bwMode="auto">
          <a:xfrm>
            <a:off x="3048000" y="4965700"/>
            <a:ext cx="5716513" cy="368300"/>
          </a:xfrm>
          <a:prstGeom prst="rect">
            <a:avLst/>
          </a:prstGeom>
          <a:solidFill>
            <a:srgbClr val="66CCFF"/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3073400" y="5613400"/>
            <a:ext cx="5716513" cy="368300"/>
          </a:xfrm>
          <a:prstGeom prst="rect">
            <a:avLst/>
          </a:prstGeom>
          <a:solidFill>
            <a:srgbClr val="66CCFF"/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9" name="Rectangle 128"/>
          <p:cNvSpPr/>
          <p:nvPr/>
        </p:nvSpPr>
        <p:spPr bwMode="auto">
          <a:xfrm>
            <a:off x="3060700" y="6248400"/>
            <a:ext cx="5716513" cy="368300"/>
          </a:xfrm>
          <a:prstGeom prst="rect">
            <a:avLst/>
          </a:prstGeom>
          <a:solidFill>
            <a:srgbClr val="66CCFF"/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118100" y="6247368"/>
            <a:ext cx="174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</a:t>
            </a:r>
            <a:r>
              <a:rPr lang="en-US" dirty="0" smtClean="0"/>
              <a:t>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143500" y="5613400"/>
            <a:ext cx="167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Texture Cache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4971522" y="4965700"/>
            <a:ext cx="1839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Constant Cache</a:t>
            </a:r>
            <a:endParaRPr lang="en-US" dirty="0"/>
          </a:p>
        </p:txBody>
      </p:sp>
      <p:cxnSp>
        <p:nvCxnSpPr>
          <p:cNvPr id="134" name="Straight Arrow Connector 133"/>
          <p:cNvCxnSpPr/>
          <p:nvPr/>
        </p:nvCxnSpPr>
        <p:spPr bwMode="auto">
          <a:xfrm rot="5400000">
            <a:off x="2505089" y="5403850"/>
            <a:ext cx="16891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5" name="Straight Arrow Connector 134"/>
          <p:cNvCxnSpPr/>
          <p:nvPr/>
        </p:nvCxnSpPr>
        <p:spPr bwMode="auto">
          <a:xfrm rot="5400000">
            <a:off x="3890183" y="5403056"/>
            <a:ext cx="16891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6" name="Straight Arrow Connector 135"/>
          <p:cNvCxnSpPr/>
          <p:nvPr/>
        </p:nvCxnSpPr>
        <p:spPr bwMode="auto">
          <a:xfrm rot="5400000">
            <a:off x="6202026" y="5403056"/>
            <a:ext cx="16891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7" name="Straight Arrow Connector 136"/>
          <p:cNvCxnSpPr/>
          <p:nvPr/>
        </p:nvCxnSpPr>
        <p:spPr bwMode="auto">
          <a:xfrm rot="5400000">
            <a:off x="7587456" y="5403850"/>
            <a:ext cx="16891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9" name="Straight Arrow Connector 138"/>
          <p:cNvCxnSpPr/>
          <p:nvPr/>
        </p:nvCxnSpPr>
        <p:spPr bwMode="auto">
          <a:xfrm rot="5400000" flipH="1" flipV="1">
            <a:off x="3671332" y="5791200"/>
            <a:ext cx="912336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1" name="Straight Arrow Connector 140"/>
          <p:cNvCxnSpPr/>
          <p:nvPr/>
        </p:nvCxnSpPr>
        <p:spPr bwMode="auto">
          <a:xfrm rot="16200000" flipV="1">
            <a:off x="7057036" y="5786003"/>
            <a:ext cx="911542" cy="111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3" name="Straight Arrow Connector 142"/>
          <p:cNvCxnSpPr/>
          <p:nvPr/>
        </p:nvCxnSpPr>
        <p:spPr bwMode="auto">
          <a:xfrm rot="5400000" flipH="1" flipV="1">
            <a:off x="3460619" y="4762897"/>
            <a:ext cx="405606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5" name="Straight Arrow Connector 144"/>
          <p:cNvCxnSpPr/>
          <p:nvPr/>
        </p:nvCxnSpPr>
        <p:spPr bwMode="auto">
          <a:xfrm rot="5400000" flipH="1" flipV="1">
            <a:off x="3448050" y="5087144"/>
            <a:ext cx="1052512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7" name="Straight Arrow Connector 146"/>
          <p:cNvCxnSpPr/>
          <p:nvPr/>
        </p:nvCxnSpPr>
        <p:spPr bwMode="auto">
          <a:xfrm rot="5400000" flipH="1" flipV="1">
            <a:off x="4299466" y="6115566"/>
            <a:ext cx="26566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9" name="Straight Arrow Connector 148"/>
          <p:cNvCxnSpPr/>
          <p:nvPr/>
        </p:nvCxnSpPr>
        <p:spPr bwMode="auto">
          <a:xfrm rot="5400000" flipH="1" flipV="1">
            <a:off x="4521863" y="5087541"/>
            <a:ext cx="105171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2" name="Straight Arrow Connector 151"/>
          <p:cNvCxnSpPr/>
          <p:nvPr/>
        </p:nvCxnSpPr>
        <p:spPr bwMode="auto">
          <a:xfrm rot="5400000" flipH="1" flipV="1">
            <a:off x="5155803" y="4764485"/>
            <a:ext cx="405606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3" name="Straight Arrow Connector 152"/>
          <p:cNvCxnSpPr/>
          <p:nvPr/>
        </p:nvCxnSpPr>
        <p:spPr bwMode="auto">
          <a:xfrm rot="5400000" flipH="1" flipV="1">
            <a:off x="6221030" y="4764882"/>
            <a:ext cx="405606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4" name="Straight Arrow Connector 153"/>
          <p:cNvCxnSpPr/>
          <p:nvPr/>
        </p:nvCxnSpPr>
        <p:spPr bwMode="auto">
          <a:xfrm rot="5400000" flipH="1" flipV="1">
            <a:off x="6204347" y="5087938"/>
            <a:ext cx="105171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5" name="Straight Arrow Connector 154"/>
          <p:cNvCxnSpPr/>
          <p:nvPr/>
        </p:nvCxnSpPr>
        <p:spPr bwMode="auto">
          <a:xfrm rot="5400000" flipH="1" flipV="1">
            <a:off x="7219672" y="6109732"/>
            <a:ext cx="26566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6" name="Straight Arrow Connector 155"/>
          <p:cNvCxnSpPr/>
          <p:nvPr/>
        </p:nvCxnSpPr>
        <p:spPr bwMode="auto">
          <a:xfrm rot="5400000" flipH="1" flipV="1">
            <a:off x="7583357" y="5071665"/>
            <a:ext cx="105171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7" name="Straight Arrow Connector 156"/>
          <p:cNvCxnSpPr/>
          <p:nvPr/>
        </p:nvCxnSpPr>
        <p:spPr bwMode="auto">
          <a:xfrm rot="5400000" flipH="1" flipV="1">
            <a:off x="7605330" y="4748609"/>
            <a:ext cx="405606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58" name="Group 157"/>
          <p:cNvGrpSpPr/>
          <p:nvPr/>
        </p:nvGrpSpPr>
        <p:grpSpPr>
          <a:xfrm>
            <a:off x="-25400" y="1625600"/>
            <a:ext cx="2994329" cy="1866900"/>
            <a:chOff x="-25400" y="1625600"/>
            <a:chExt cx="2994329" cy="1866900"/>
          </a:xfrm>
        </p:grpSpPr>
        <p:sp>
          <p:nvSpPr>
            <p:cNvPr id="148" name="Rectangular Callout 147"/>
            <p:cNvSpPr/>
            <p:nvPr/>
          </p:nvSpPr>
          <p:spPr bwMode="auto">
            <a:xfrm>
              <a:off x="0" y="1625600"/>
              <a:ext cx="2857500" cy="1866900"/>
            </a:xfrm>
            <a:prstGeom prst="wedgeRectCallout">
              <a:avLst>
                <a:gd name="adj1" fmla="val 54235"/>
                <a:gd name="adj2" fmla="val 52583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-25400" y="1663700"/>
              <a:ext cx="2994329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Each GPU consists of a set </a:t>
              </a:r>
            </a:p>
            <a:p>
              <a:r>
                <a:rPr lang="en-US" dirty="0" smtClean="0"/>
                <a:t>of multiprocessors. Each </a:t>
              </a:r>
            </a:p>
            <a:p>
              <a:r>
                <a:rPr lang="en-US" dirty="0" smtClean="0"/>
                <a:t>of which has 8/16 stream.</a:t>
              </a:r>
            </a:p>
            <a:p>
              <a:r>
                <a:rPr lang="en-US" dirty="0" smtClean="0"/>
                <a:t>p</a:t>
              </a:r>
              <a:r>
                <a:rPr lang="en-US" dirty="0" smtClean="0"/>
                <a:t>rocessors (called by </a:t>
              </a:r>
              <a:r>
                <a:rPr lang="en-US" dirty="0" err="1" smtClean="0"/>
                <a:t>Nvidia</a:t>
              </a:r>
              <a:r>
                <a:rPr lang="en-US" dirty="0" smtClean="0"/>
                <a:t> cores)  which share access to local memory</a:t>
              </a:r>
              <a:endParaRPr lang="en-US" dirty="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-25666" y="2282427"/>
            <a:ext cx="3019995" cy="1196579"/>
            <a:chOff x="-12966" y="3426221"/>
            <a:chExt cx="3019995" cy="1196579"/>
          </a:xfrm>
        </p:grpSpPr>
        <p:sp>
          <p:nvSpPr>
            <p:cNvPr id="159" name="Rectangular Callout 158"/>
            <p:cNvSpPr/>
            <p:nvPr/>
          </p:nvSpPr>
          <p:spPr bwMode="auto">
            <a:xfrm>
              <a:off x="-12966" y="3426221"/>
              <a:ext cx="2971800" cy="1196579"/>
            </a:xfrm>
            <a:prstGeom prst="wedgeRectCallout">
              <a:avLst>
                <a:gd name="adj1" fmla="val 46688"/>
                <a:gd name="adj2" fmla="val 63561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7834" y="3515845"/>
              <a:ext cx="296919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Each core contains a fused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multiply</a:t>
              </a:r>
              <a:r>
                <a:rPr lang="en-US" dirty="0" smtClean="0"/>
                <a:t>-adder capable of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single </a:t>
              </a:r>
              <a:r>
                <a:rPr lang="en-US" dirty="0" smtClean="0"/>
                <a:t>precision arithmetic.</a:t>
              </a:r>
              <a:r>
                <a:rPr lang="en-US" dirty="0" smtClean="0"/>
                <a:t> </a:t>
              </a: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50800" y="2259736"/>
            <a:ext cx="2616200" cy="1754327"/>
            <a:chOff x="63500" y="5106362"/>
            <a:chExt cx="2616200" cy="1754327"/>
          </a:xfrm>
        </p:grpSpPr>
        <p:sp>
          <p:nvSpPr>
            <p:cNvPr id="161" name="TextBox 160"/>
            <p:cNvSpPr txBox="1"/>
            <p:nvPr/>
          </p:nvSpPr>
          <p:spPr>
            <a:xfrm>
              <a:off x="148591" y="5106362"/>
              <a:ext cx="2429509" cy="1754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 core is capable of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completing </a:t>
              </a:r>
              <a:r>
                <a:rPr lang="en-US" dirty="0" smtClean="0"/>
                <a:t>3 floating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point </a:t>
              </a:r>
              <a:r>
                <a:rPr lang="en-US" dirty="0" smtClean="0"/>
                <a:t>operations per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cycle </a:t>
              </a:r>
              <a:r>
                <a:rPr lang="en-US" dirty="0" smtClean="0"/>
                <a:t>- a fused MADD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and </a:t>
              </a:r>
              <a:r>
                <a:rPr lang="en-US" dirty="0" smtClean="0"/>
                <a:t>a MUL </a:t>
              </a:r>
            </a:p>
            <a:p>
              <a:endParaRPr lang="en-US" dirty="0"/>
            </a:p>
          </p:txBody>
        </p:sp>
        <p:sp>
          <p:nvSpPr>
            <p:cNvPr id="162" name="Rectangular Callout 161"/>
            <p:cNvSpPr/>
            <p:nvPr/>
          </p:nvSpPr>
          <p:spPr bwMode="auto">
            <a:xfrm>
              <a:off x="63500" y="5106362"/>
              <a:ext cx="2616200" cy="1510338"/>
            </a:xfrm>
            <a:prstGeom prst="wedgeRectCallout">
              <a:avLst>
                <a:gd name="adj1" fmla="val 58779"/>
                <a:gd name="adj2" fmla="val -12338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50800" y="2294207"/>
            <a:ext cx="2806700" cy="2056725"/>
            <a:chOff x="50800" y="4014063"/>
            <a:chExt cx="2806700" cy="2056725"/>
          </a:xfrm>
        </p:grpSpPr>
        <p:sp>
          <p:nvSpPr>
            <p:cNvPr id="166" name="TextBox 165"/>
            <p:cNvSpPr txBox="1"/>
            <p:nvPr/>
          </p:nvSpPr>
          <p:spPr>
            <a:xfrm>
              <a:off x="50800" y="4039463"/>
              <a:ext cx="2776346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Each multiprocessor can</a:t>
              </a:r>
            </a:p>
            <a:p>
              <a:r>
                <a:rPr lang="en-US" dirty="0" smtClean="0"/>
                <a:t>contain </a:t>
              </a:r>
              <a:r>
                <a:rPr lang="en-US" dirty="0" smtClean="0"/>
                <a:t>one 64-bit fused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m</a:t>
              </a:r>
              <a:r>
                <a:rPr lang="en-US" dirty="0" smtClean="0"/>
                <a:t>ultiple adder </a:t>
              </a:r>
              <a:r>
                <a:rPr lang="en-US" dirty="0" smtClean="0"/>
                <a:t>for double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precision </a:t>
              </a:r>
              <a:r>
                <a:rPr lang="en-US" dirty="0" smtClean="0"/>
                <a:t>operations</a:t>
              </a:r>
              <a:r>
                <a:rPr lang="en-US" dirty="0" smtClean="0"/>
                <a:t>.</a:t>
              </a:r>
            </a:p>
            <a:p>
              <a:endParaRPr lang="en-US" dirty="0" smtClean="0"/>
            </a:p>
            <a:p>
              <a:r>
                <a:rPr lang="en-US" dirty="0" smtClean="0"/>
                <a:t>16 KB of Register</a:t>
              </a:r>
            </a:p>
            <a:p>
              <a:r>
                <a:rPr lang="en-US" dirty="0" smtClean="0"/>
                <a:t>16 KB of Shared Memory</a:t>
              </a:r>
              <a:endParaRPr lang="en-US" dirty="0"/>
            </a:p>
          </p:txBody>
        </p:sp>
        <p:sp>
          <p:nvSpPr>
            <p:cNvPr id="167" name="Rectangular Callout 166"/>
            <p:cNvSpPr/>
            <p:nvPr/>
          </p:nvSpPr>
          <p:spPr bwMode="auto">
            <a:xfrm>
              <a:off x="50800" y="4014063"/>
              <a:ext cx="2806700" cy="2031325"/>
            </a:xfrm>
            <a:prstGeom prst="wedgeRectCallout">
              <a:avLst>
                <a:gd name="adj1" fmla="val 54280"/>
                <a:gd name="adj2" fmla="val 6857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33400" y="620743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Memory Hierarchy</a:t>
            </a:r>
            <a:endParaRPr lang="en-US" sz="4000" b="1" dirty="0">
              <a:solidFill>
                <a:srgbClr val="A5002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419600" y="1612900"/>
            <a:ext cx="1257300" cy="29337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108700" y="1612900"/>
            <a:ext cx="1257300" cy="29337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494513" y="1612900"/>
            <a:ext cx="1257300" cy="29337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3035300" y="1612900"/>
            <a:ext cx="1257300" cy="2933700"/>
            <a:chOff x="1955800" y="1612900"/>
            <a:chExt cx="1257300" cy="2933700"/>
          </a:xfrm>
        </p:grpSpPr>
        <p:sp>
          <p:nvSpPr>
            <p:cNvPr id="4" name="Rectangle 3"/>
            <p:cNvSpPr/>
            <p:nvPr/>
          </p:nvSpPr>
          <p:spPr bwMode="auto">
            <a:xfrm>
              <a:off x="1955800" y="1612900"/>
              <a:ext cx="1257300" cy="2933700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057400" y="2209800"/>
              <a:ext cx="488422" cy="369332"/>
              <a:chOff x="241300" y="2209800"/>
              <a:chExt cx="488422" cy="369332"/>
            </a:xfrm>
          </p:grpSpPr>
          <p:sp>
            <p:nvSpPr>
              <p:cNvPr id="8" name="Rectangle 7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641600" y="2209800"/>
              <a:ext cx="488422" cy="369332"/>
              <a:chOff x="241300" y="2209800"/>
              <a:chExt cx="488422" cy="369332"/>
            </a:xfrm>
          </p:grpSpPr>
          <p:sp>
            <p:nvSpPr>
              <p:cNvPr id="12" name="Rectangle 11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2057400" y="2667000"/>
              <a:ext cx="488422" cy="369332"/>
              <a:chOff x="241300" y="2209800"/>
              <a:chExt cx="488422" cy="369332"/>
            </a:xfrm>
          </p:grpSpPr>
          <p:sp>
            <p:nvSpPr>
              <p:cNvPr id="15" name="Rectangle 14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2628900" y="2667000"/>
              <a:ext cx="488422" cy="369332"/>
              <a:chOff x="241300" y="2209800"/>
              <a:chExt cx="488422" cy="369332"/>
            </a:xfrm>
          </p:grpSpPr>
          <p:sp>
            <p:nvSpPr>
              <p:cNvPr id="18" name="Rectangle 17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2628900" y="3136900"/>
              <a:ext cx="488422" cy="369332"/>
              <a:chOff x="241300" y="2209800"/>
              <a:chExt cx="488422" cy="369332"/>
            </a:xfrm>
          </p:grpSpPr>
          <p:sp>
            <p:nvSpPr>
              <p:cNvPr id="21" name="Rectangle 2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2070100" y="3136900"/>
              <a:ext cx="488422" cy="369332"/>
              <a:chOff x="241300" y="2209800"/>
              <a:chExt cx="488422" cy="369332"/>
            </a:xfrm>
          </p:grpSpPr>
          <p:sp>
            <p:nvSpPr>
              <p:cNvPr id="24" name="Rectangle 23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2070100" y="3594100"/>
              <a:ext cx="488422" cy="369332"/>
              <a:chOff x="241300" y="2209800"/>
              <a:chExt cx="488422" cy="369332"/>
            </a:xfrm>
          </p:grpSpPr>
          <p:sp>
            <p:nvSpPr>
              <p:cNvPr id="27" name="Rectangle 26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2628900" y="3594100"/>
              <a:ext cx="488422" cy="369332"/>
              <a:chOff x="241300" y="2209800"/>
              <a:chExt cx="488422" cy="369332"/>
            </a:xfrm>
          </p:grpSpPr>
          <p:sp>
            <p:nvSpPr>
              <p:cNvPr id="30" name="Rectangle 29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/>
          </p:nvSpPr>
          <p:spPr bwMode="auto">
            <a:xfrm>
              <a:off x="2057400" y="1778000"/>
              <a:ext cx="1059922" cy="266700"/>
            </a:xfrm>
            <a:prstGeom prst="rect">
              <a:avLst/>
            </a:prstGeom>
            <a:solidFill>
              <a:srgbClr val="CCFF66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30439" y="1724223"/>
              <a:ext cx="942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Registers</a:t>
              </a:r>
              <a:endParaRPr lang="en-US" sz="1400" dirty="0"/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2070100" y="4077732"/>
              <a:ext cx="1059922" cy="324000"/>
            </a:xfrm>
            <a:prstGeom prst="rect">
              <a:avLst/>
            </a:prstGeom>
            <a:solidFill>
              <a:srgbClr val="0080FF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045785" y="4117411"/>
              <a:ext cx="10969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Shared Memory</a:t>
              </a:r>
              <a:endParaRPr lang="en-US" sz="1000" dirty="0"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4419600" y="1612900"/>
            <a:ext cx="1257300" cy="2933700"/>
            <a:chOff x="1955800" y="1612900"/>
            <a:chExt cx="1257300" cy="2933700"/>
          </a:xfrm>
        </p:grpSpPr>
        <p:sp>
          <p:nvSpPr>
            <p:cNvPr id="38" name="Rectangle 37"/>
            <p:cNvSpPr/>
            <p:nvPr/>
          </p:nvSpPr>
          <p:spPr bwMode="auto">
            <a:xfrm>
              <a:off x="1955800" y="1612900"/>
              <a:ext cx="1257300" cy="2933700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7" name="Group 9"/>
            <p:cNvGrpSpPr/>
            <p:nvPr/>
          </p:nvGrpSpPr>
          <p:grpSpPr>
            <a:xfrm>
              <a:off x="2057400" y="2209800"/>
              <a:ext cx="488422" cy="369332"/>
              <a:chOff x="241300" y="2209800"/>
              <a:chExt cx="488422" cy="369332"/>
            </a:xfrm>
          </p:grpSpPr>
          <p:sp>
            <p:nvSpPr>
              <p:cNvPr id="65" name="Rectangle 7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6" name="TextBox 8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9" name="Group 10"/>
            <p:cNvGrpSpPr/>
            <p:nvPr/>
          </p:nvGrpSpPr>
          <p:grpSpPr>
            <a:xfrm>
              <a:off x="2641600" y="2209800"/>
              <a:ext cx="488422" cy="369332"/>
              <a:chOff x="241300" y="2209800"/>
              <a:chExt cx="488422" cy="369332"/>
            </a:xfrm>
          </p:grpSpPr>
          <p:sp>
            <p:nvSpPr>
              <p:cNvPr id="63" name="Rectangle 11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" name="Group 13"/>
            <p:cNvGrpSpPr/>
            <p:nvPr/>
          </p:nvGrpSpPr>
          <p:grpSpPr>
            <a:xfrm>
              <a:off x="2057400" y="2667000"/>
              <a:ext cx="488422" cy="369332"/>
              <a:chOff x="241300" y="2209800"/>
              <a:chExt cx="488422" cy="369332"/>
            </a:xfrm>
          </p:grpSpPr>
          <p:sp>
            <p:nvSpPr>
              <p:cNvPr id="61" name="Rectangle 6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1" name="Group 16"/>
            <p:cNvGrpSpPr/>
            <p:nvPr/>
          </p:nvGrpSpPr>
          <p:grpSpPr>
            <a:xfrm>
              <a:off x="2628900" y="2667000"/>
              <a:ext cx="488422" cy="369332"/>
              <a:chOff x="241300" y="2209800"/>
              <a:chExt cx="488422" cy="369332"/>
            </a:xfrm>
          </p:grpSpPr>
          <p:sp>
            <p:nvSpPr>
              <p:cNvPr id="59" name="Rectangle 58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" name="Group 19"/>
            <p:cNvGrpSpPr/>
            <p:nvPr/>
          </p:nvGrpSpPr>
          <p:grpSpPr>
            <a:xfrm>
              <a:off x="2628900" y="3136900"/>
              <a:ext cx="488422" cy="369332"/>
              <a:chOff x="241300" y="2209800"/>
              <a:chExt cx="488422" cy="369332"/>
            </a:xfrm>
          </p:grpSpPr>
          <p:sp>
            <p:nvSpPr>
              <p:cNvPr id="57" name="Rectangle 56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3" name="Group 22"/>
            <p:cNvGrpSpPr/>
            <p:nvPr/>
          </p:nvGrpSpPr>
          <p:grpSpPr>
            <a:xfrm>
              <a:off x="2070100" y="3136900"/>
              <a:ext cx="488422" cy="369332"/>
              <a:chOff x="241300" y="2209800"/>
              <a:chExt cx="488422" cy="369332"/>
            </a:xfrm>
          </p:grpSpPr>
          <p:sp>
            <p:nvSpPr>
              <p:cNvPr id="55" name="Rectangle 54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4" name="Group 25"/>
            <p:cNvGrpSpPr/>
            <p:nvPr/>
          </p:nvGrpSpPr>
          <p:grpSpPr>
            <a:xfrm>
              <a:off x="2070100" y="3594100"/>
              <a:ext cx="488422" cy="369332"/>
              <a:chOff x="241300" y="2209800"/>
              <a:chExt cx="488422" cy="369332"/>
            </a:xfrm>
          </p:grpSpPr>
          <p:sp>
            <p:nvSpPr>
              <p:cNvPr id="53" name="Rectangle 52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5" name="Group 28"/>
            <p:cNvGrpSpPr/>
            <p:nvPr/>
          </p:nvGrpSpPr>
          <p:grpSpPr>
            <a:xfrm>
              <a:off x="2628900" y="3594100"/>
              <a:ext cx="488422" cy="369332"/>
              <a:chOff x="241300" y="2209800"/>
              <a:chExt cx="488422" cy="369332"/>
            </a:xfrm>
          </p:grpSpPr>
          <p:sp>
            <p:nvSpPr>
              <p:cNvPr id="51" name="Rectangle 5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7" name="Rectangle 46"/>
            <p:cNvSpPr/>
            <p:nvPr/>
          </p:nvSpPr>
          <p:spPr bwMode="auto">
            <a:xfrm>
              <a:off x="2057400" y="1778000"/>
              <a:ext cx="1059922" cy="266700"/>
            </a:xfrm>
            <a:prstGeom prst="rect">
              <a:avLst/>
            </a:prstGeom>
            <a:solidFill>
              <a:srgbClr val="CCFF66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130439" y="1724223"/>
              <a:ext cx="942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Registers</a:t>
              </a:r>
              <a:endParaRPr lang="en-US" sz="1400" dirty="0"/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2070100" y="4077732"/>
              <a:ext cx="1059922" cy="324000"/>
            </a:xfrm>
            <a:prstGeom prst="rect">
              <a:avLst/>
            </a:prstGeom>
            <a:solidFill>
              <a:srgbClr val="0080FF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045785" y="4117411"/>
              <a:ext cx="10969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Shared Memory</a:t>
              </a:r>
              <a:endParaRPr lang="en-US" sz="1000" dirty="0"/>
            </a:p>
          </p:txBody>
        </p:sp>
      </p:grpSp>
      <p:grpSp>
        <p:nvGrpSpPr>
          <p:cNvPr id="46" name="Group 66"/>
          <p:cNvGrpSpPr/>
          <p:nvPr/>
        </p:nvGrpSpPr>
        <p:grpSpPr>
          <a:xfrm>
            <a:off x="6108700" y="1625600"/>
            <a:ext cx="1257300" cy="2933700"/>
            <a:chOff x="1955800" y="1612900"/>
            <a:chExt cx="1257300" cy="2933700"/>
          </a:xfrm>
        </p:grpSpPr>
        <p:sp>
          <p:nvSpPr>
            <p:cNvPr id="68" name="Rectangle 67"/>
            <p:cNvSpPr/>
            <p:nvPr/>
          </p:nvSpPr>
          <p:spPr bwMode="auto">
            <a:xfrm>
              <a:off x="1955800" y="1612900"/>
              <a:ext cx="1257300" cy="2933700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67" name="Group 9"/>
            <p:cNvGrpSpPr/>
            <p:nvPr/>
          </p:nvGrpSpPr>
          <p:grpSpPr>
            <a:xfrm>
              <a:off x="2057400" y="2209800"/>
              <a:ext cx="488422" cy="369332"/>
              <a:chOff x="241300" y="2209800"/>
              <a:chExt cx="488422" cy="369332"/>
            </a:xfrm>
          </p:grpSpPr>
          <p:sp>
            <p:nvSpPr>
              <p:cNvPr id="95" name="Rectangle 7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6" name="TextBox 8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9" name="Group 10"/>
            <p:cNvGrpSpPr/>
            <p:nvPr/>
          </p:nvGrpSpPr>
          <p:grpSpPr>
            <a:xfrm>
              <a:off x="2641600" y="2209800"/>
              <a:ext cx="488422" cy="369332"/>
              <a:chOff x="241300" y="2209800"/>
              <a:chExt cx="488422" cy="369332"/>
            </a:xfrm>
          </p:grpSpPr>
          <p:sp>
            <p:nvSpPr>
              <p:cNvPr id="93" name="Rectangle 11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0" name="Group 13"/>
            <p:cNvGrpSpPr/>
            <p:nvPr/>
          </p:nvGrpSpPr>
          <p:grpSpPr>
            <a:xfrm>
              <a:off x="2057400" y="2667000"/>
              <a:ext cx="488422" cy="369332"/>
              <a:chOff x="241300" y="2209800"/>
              <a:chExt cx="488422" cy="369332"/>
            </a:xfrm>
          </p:grpSpPr>
          <p:sp>
            <p:nvSpPr>
              <p:cNvPr id="91" name="Rectangle 9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1" name="Group 16"/>
            <p:cNvGrpSpPr/>
            <p:nvPr/>
          </p:nvGrpSpPr>
          <p:grpSpPr>
            <a:xfrm>
              <a:off x="2628900" y="2667000"/>
              <a:ext cx="488422" cy="369332"/>
              <a:chOff x="241300" y="2209800"/>
              <a:chExt cx="488422" cy="369332"/>
            </a:xfrm>
          </p:grpSpPr>
          <p:sp>
            <p:nvSpPr>
              <p:cNvPr id="89" name="Rectangle 88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2" name="Group 19"/>
            <p:cNvGrpSpPr/>
            <p:nvPr/>
          </p:nvGrpSpPr>
          <p:grpSpPr>
            <a:xfrm>
              <a:off x="2628900" y="3136900"/>
              <a:ext cx="488422" cy="369332"/>
              <a:chOff x="241300" y="2209800"/>
              <a:chExt cx="488422" cy="369332"/>
            </a:xfrm>
          </p:grpSpPr>
          <p:sp>
            <p:nvSpPr>
              <p:cNvPr id="87" name="Rectangle 86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3" name="Group 22"/>
            <p:cNvGrpSpPr/>
            <p:nvPr/>
          </p:nvGrpSpPr>
          <p:grpSpPr>
            <a:xfrm>
              <a:off x="2070100" y="3136900"/>
              <a:ext cx="488422" cy="369332"/>
              <a:chOff x="241300" y="2209800"/>
              <a:chExt cx="488422" cy="369332"/>
            </a:xfrm>
          </p:grpSpPr>
          <p:sp>
            <p:nvSpPr>
              <p:cNvPr id="85" name="Rectangle 84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4" name="Group 25"/>
            <p:cNvGrpSpPr/>
            <p:nvPr/>
          </p:nvGrpSpPr>
          <p:grpSpPr>
            <a:xfrm>
              <a:off x="2070100" y="3594100"/>
              <a:ext cx="488422" cy="369332"/>
              <a:chOff x="241300" y="2209800"/>
              <a:chExt cx="488422" cy="369332"/>
            </a:xfrm>
          </p:grpSpPr>
          <p:sp>
            <p:nvSpPr>
              <p:cNvPr id="83" name="Rectangle 82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5" name="Group 28"/>
            <p:cNvGrpSpPr/>
            <p:nvPr/>
          </p:nvGrpSpPr>
          <p:grpSpPr>
            <a:xfrm>
              <a:off x="2628900" y="3594100"/>
              <a:ext cx="488422" cy="369332"/>
              <a:chOff x="241300" y="2209800"/>
              <a:chExt cx="488422" cy="369332"/>
            </a:xfrm>
          </p:grpSpPr>
          <p:sp>
            <p:nvSpPr>
              <p:cNvPr id="81" name="Rectangle 8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7" name="Rectangle 76"/>
            <p:cNvSpPr/>
            <p:nvPr/>
          </p:nvSpPr>
          <p:spPr bwMode="auto">
            <a:xfrm>
              <a:off x="2057400" y="1778000"/>
              <a:ext cx="1059922" cy="266700"/>
            </a:xfrm>
            <a:prstGeom prst="rect">
              <a:avLst/>
            </a:prstGeom>
            <a:solidFill>
              <a:srgbClr val="CCFF66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130439" y="1724223"/>
              <a:ext cx="942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Registers</a:t>
              </a:r>
              <a:endParaRPr lang="en-US" sz="1400" dirty="0"/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2070100" y="4077732"/>
              <a:ext cx="1059922" cy="324000"/>
            </a:xfrm>
            <a:prstGeom prst="rect">
              <a:avLst/>
            </a:prstGeom>
            <a:solidFill>
              <a:srgbClr val="0080FF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045785" y="4117411"/>
              <a:ext cx="10969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Shared Memory</a:t>
              </a:r>
              <a:endParaRPr lang="en-US" sz="1000" dirty="0"/>
            </a:p>
          </p:txBody>
        </p:sp>
      </p:grpSp>
      <p:grpSp>
        <p:nvGrpSpPr>
          <p:cNvPr id="76" name="Group 96"/>
          <p:cNvGrpSpPr/>
          <p:nvPr/>
        </p:nvGrpSpPr>
        <p:grpSpPr>
          <a:xfrm>
            <a:off x="7505700" y="1612900"/>
            <a:ext cx="1257300" cy="2933700"/>
            <a:chOff x="1955800" y="1612900"/>
            <a:chExt cx="1257300" cy="2933700"/>
          </a:xfrm>
        </p:grpSpPr>
        <p:sp>
          <p:nvSpPr>
            <p:cNvPr id="98" name="Rectangle 97"/>
            <p:cNvSpPr/>
            <p:nvPr/>
          </p:nvSpPr>
          <p:spPr bwMode="auto">
            <a:xfrm>
              <a:off x="1955800" y="1612900"/>
              <a:ext cx="1257300" cy="2933700"/>
            </a:xfrm>
            <a:prstGeom prst="rect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97" name="Group 9"/>
            <p:cNvGrpSpPr/>
            <p:nvPr/>
          </p:nvGrpSpPr>
          <p:grpSpPr>
            <a:xfrm>
              <a:off x="2057400" y="2209800"/>
              <a:ext cx="488422" cy="369332"/>
              <a:chOff x="241300" y="2209800"/>
              <a:chExt cx="488422" cy="369332"/>
            </a:xfrm>
          </p:grpSpPr>
          <p:sp>
            <p:nvSpPr>
              <p:cNvPr id="125" name="Rectangle 7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6" name="TextBox 8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9" name="Group 10"/>
            <p:cNvGrpSpPr/>
            <p:nvPr/>
          </p:nvGrpSpPr>
          <p:grpSpPr>
            <a:xfrm>
              <a:off x="2641600" y="2209800"/>
              <a:ext cx="488422" cy="369332"/>
              <a:chOff x="241300" y="2209800"/>
              <a:chExt cx="488422" cy="369332"/>
            </a:xfrm>
          </p:grpSpPr>
          <p:sp>
            <p:nvSpPr>
              <p:cNvPr id="123" name="Rectangle 11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0" name="Group 13"/>
            <p:cNvGrpSpPr/>
            <p:nvPr/>
          </p:nvGrpSpPr>
          <p:grpSpPr>
            <a:xfrm>
              <a:off x="2057400" y="2667000"/>
              <a:ext cx="488422" cy="369332"/>
              <a:chOff x="241300" y="2209800"/>
              <a:chExt cx="488422" cy="369332"/>
            </a:xfrm>
          </p:grpSpPr>
          <p:sp>
            <p:nvSpPr>
              <p:cNvPr id="121" name="Rectangle 12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1" name="Group 16"/>
            <p:cNvGrpSpPr/>
            <p:nvPr/>
          </p:nvGrpSpPr>
          <p:grpSpPr>
            <a:xfrm>
              <a:off x="2628900" y="2667000"/>
              <a:ext cx="488422" cy="369332"/>
              <a:chOff x="241300" y="2209800"/>
              <a:chExt cx="488422" cy="369332"/>
            </a:xfrm>
          </p:grpSpPr>
          <p:sp>
            <p:nvSpPr>
              <p:cNvPr id="119" name="Rectangle 118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2" name="Group 19"/>
            <p:cNvGrpSpPr/>
            <p:nvPr/>
          </p:nvGrpSpPr>
          <p:grpSpPr>
            <a:xfrm>
              <a:off x="2628900" y="3136900"/>
              <a:ext cx="488422" cy="369332"/>
              <a:chOff x="241300" y="2209800"/>
              <a:chExt cx="488422" cy="369332"/>
            </a:xfrm>
          </p:grpSpPr>
          <p:sp>
            <p:nvSpPr>
              <p:cNvPr id="117" name="Rectangle 116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3" name="Group 22"/>
            <p:cNvGrpSpPr/>
            <p:nvPr/>
          </p:nvGrpSpPr>
          <p:grpSpPr>
            <a:xfrm>
              <a:off x="2070100" y="3136900"/>
              <a:ext cx="488422" cy="369332"/>
              <a:chOff x="241300" y="2209800"/>
              <a:chExt cx="488422" cy="369332"/>
            </a:xfrm>
          </p:grpSpPr>
          <p:sp>
            <p:nvSpPr>
              <p:cNvPr id="115" name="Rectangle 114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4" name="Group 25"/>
            <p:cNvGrpSpPr/>
            <p:nvPr/>
          </p:nvGrpSpPr>
          <p:grpSpPr>
            <a:xfrm>
              <a:off x="2070100" y="3594100"/>
              <a:ext cx="488422" cy="369332"/>
              <a:chOff x="241300" y="2209800"/>
              <a:chExt cx="488422" cy="369332"/>
            </a:xfrm>
          </p:grpSpPr>
          <p:sp>
            <p:nvSpPr>
              <p:cNvPr id="113" name="Rectangle 112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5" name="Group 28"/>
            <p:cNvGrpSpPr/>
            <p:nvPr/>
          </p:nvGrpSpPr>
          <p:grpSpPr>
            <a:xfrm>
              <a:off x="2628900" y="3594100"/>
              <a:ext cx="488422" cy="369332"/>
              <a:chOff x="241300" y="2209800"/>
              <a:chExt cx="488422" cy="369332"/>
            </a:xfrm>
          </p:grpSpPr>
          <p:sp>
            <p:nvSpPr>
              <p:cNvPr id="111" name="Rectangle 110"/>
              <p:cNvSpPr/>
              <p:nvPr/>
            </p:nvSpPr>
            <p:spPr bwMode="auto">
              <a:xfrm>
                <a:off x="279400" y="2209800"/>
                <a:ext cx="406400" cy="355600"/>
              </a:xfrm>
              <a:prstGeom prst="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241300" y="2209800"/>
                <a:ext cx="488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SP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7" name="Rectangle 106"/>
            <p:cNvSpPr/>
            <p:nvPr/>
          </p:nvSpPr>
          <p:spPr bwMode="auto">
            <a:xfrm>
              <a:off x="2057400" y="1778000"/>
              <a:ext cx="1059922" cy="266700"/>
            </a:xfrm>
            <a:prstGeom prst="rect">
              <a:avLst/>
            </a:prstGeom>
            <a:solidFill>
              <a:srgbClr val="CCFF66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130439" y="1724223"/>
              <a:ext cx="9429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Registers</a:t>
              </a:r>
              <a:endParaRPr lang="en-US" sz="1400" dirty="0"/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2070100" y="4077732"/>
              <a:ext cx="1059922" cy="324000"/>
            </a:xfrm>
            <a:prstGeom prst="rect">
              <a:avLst/>
            </a:prstGeom>
            <a:solidFill>
              <a:srgbClr val="0080FF"/>
            </a:solidFill>
            <a:ln w="254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045785" y="4117411"/>
              <a:ext cx="10969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Shared Memory</a:t>
              </a:r>
              <a:endParaRPr lang="en-US" sz="1000" dirty="0"/>
            </a:p>
          </p:txBody>
        </p:sp>
      </p:grpSp>
      <p:sp>
        <p:nvSpPr>
          <p:cNvPr id="127" name="Rectangle 126"/>
          <p:cNvSpPr/>
          <p:nvPr/>
        </p:nvSpPr>
        <p:spPr bwMode="auto">
          <a:xfrm>
            <a:off x="3048000" y="4965700"/>
            <a:ext cx="5716513" cy="368300"/>
          </a:xfrm>
          <a:prstGeom prst="rect">
            <a:avLst/>
          </a:prstGeom>
          <a:solidFill>
            <a:srgbClr val="66CCFF"/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3073400" y="5613400"/>
            <a:ext cx="5716513" cy="368300"/>
          </a:xfrm>
          <a:prstGeom prst="rect">
            <a:avLst/>
          </a:prstGeom>
          <a:solidFill>
            <a:srgbClr val="66CCFF"/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9" name="Rectangle 128"/>
          <p:cNvSpPr/>
          <p:nvPr/>
        </p:nvSpPr>
        <p:spPr bwMode="auto">
          <a:xfrm>
            <a:off x="3060700" y="6248400"/>
            <a:ext cx="5716513" cy="368300"/>
          </a:xfrm>
          <a:prstGeom prst="rect">
            <a:avLst/>
          </a:prstGeom>
          <a:solidFill>
            <a:srgbClr val="66CCFF"/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118100" y="6247368"/>
            <a:ext cx="174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</a:t>
            </a:r>
            <a:r>
              <a:rPr lang="en-US" dirty="0" smtClean="0"/>
              <a:t>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5143500" y="5613400"/>
            <a:ext cx="167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Texture Cache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4971522" y="4965700"/>
            <a:ext cx="1839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Constant Cache</a:t>
            </a:r>
            <a:endParaRPr lang="en-US" dirty="0"/>
          </a:p>
        </p:txBody>
      </p:sp>
      <p:cxnSp>
        <p:nvCxnSpPr>
          <p:cNvPr id="135" name="Straight Arrow Connector 134"/>
          <p:cNvCxnSpPr/>
          <p:nvPr/>
        </p:nvCxnSpPr>
        <p:spPr bwMode="auto">
          <a:xfrm rot="5400000">
            <a:off x="3890183" y="5403056"/>
            <a:ext cx="16891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6" name="Straight Arrow Connector 135"/>
          <p:cNvCxnSpPr/>
          <p:nvPr/>
        </p:nvCxnSpPr>
        <p:spPr bwMode="auto">
          <a:xfrm rot="5400000">
            <a:off x="6202026" y="5403056"/>
            <a:ext cx="16891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7" name="Straight Arrow Connector 136"/>
          <p:cNvCxnSpPr/>
          <p:nvPr/>
        </p:nvCxnSpPr>
        <p:spPr bwMode="auto">
          <a:xfrm rot="5400000">
            <a:off x="7587456" y="5403850"/>
            <a:ext cx="16891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9" name="Straight Arrow Connector 138"/>
          <p:cNvCxnSpPr/>
          <p:nvPr/>
        </p:nvCxnSpPr>
        <p:spPr bwMode="auto">
          <a:xfrm rot="5400000" flipH="1" flipV="1">
            <a:off x="3671332" y="5791200"/>
            <a:ext cx="912336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1" name="Straight Arrow Connector 140"/>
          <p:cNvCxnSpPr/>
          <p:nvPr/>
        </p:nvCxnSpPr>
        <p:spPr bwMode="auto">
          <a:xfrm rot="16200000" flipV="1">
            <a:off x="7057036" y="5786003"/>
            <a:ext cx="911542" cy="1118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3" name="Straight Arrow Connector 142"/>
          <p:cNvCxnSpPr/>
          <p:nvPr/>
        </p:nvCxnSpPr>
        <p:spPr bwMode="auto">
          <a:xfrm rot="5400000" flipH="1" flipV="1">
            <a:off x="3460619" y="4762897"/>
            <a:ext cx="405606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5" name="Straight Arrow Connector 144"/>
          <p:cNvCxnSpPr/>
          <p:nvPr/>
        </p:nvCxnSpPr>
        <p:spPr bwMode="auto">
          <a:xfrm rot="5400000" flipH="1" flipV="1">
            <a:off x="3448050" y="5087144"/>
            <a:ext cx="1052512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7" name="Straight Arrow Connector 146"/>
          <p:cNvCxnSpPr/>
          <p:nvPr/>
        </p:nvCxnSpPr>
        <p:spPr bwMode="auto">
          <a:xfrm rot="5400000" flipH="1" flipV="1">
            <a:off x="4299466" y="6115566"/>
            <a:ext cx="26566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9" name="Straight Arrow Connector 148"/>
          <p:cNvCxnSpPr/>
          <p:nvPr/>
        </p:nvCxnSpPr>
        <p:spPr bwMode="auto">
          <a:xfrm rot="5400000" flipH="1" flipV="1">
            <a:off x="4521863" y="5087541"/>
            <a:ext cx="105171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2" name="Straight Arrow Connector 151"/>
          <p:cNvCxnSpPr/>
          <p:nvPr/>
        </p:nvCxnSpPr>
        <p:spPr bwMode="auto">
          <a:xfrm rot="5400000" flipH="1" flipV="1">
            <a:off x="5155803" y="4764485"/>
            <a:ext cx="405606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3" name="Straight Arrow Connector 152"/>
          <p:cNvCxnSpPr/>
          <p:nvPr/>
        </p:nvCxnSpPr>
        <p:spPr bwMode="auto">
          <a:xfrm rot="5400000" flipH="1" flipV="1">
            <a:off x="6221030" y="4764882"/>
            <a:ext cx="405606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4" name="Straight Arrow Connector 153"/>
          <p:cNvCxnSpPr/>
          <p:nvPr/>
        </p:nvCxnSpPr>
        <p:spPr bwMode="auto">
          <a:xfrm rot="5400000" flipH="1" flipV="1">
            <a:off x="6204347" y="5087938"/>
            <a:ext cx="105171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5" name="Straight Arrow Connector 154"/>
          <p:cNvCxnSpPr/>
          <p:nvPr/>
        </p:nvCxnSpPr>
        <p:spPr bwMode="auto">
          <a:xfrm rot="5400000" flipH="1" flipV="1">
            <a:off x="7219672" y="6109732"/>
            <a:ext cx="26566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6" name="Straight Arrow Connector 155"/>
          <p:cNvCxnSpPr/>
          <p:nvPr/>
        </p:nvCxnSpPr>
        <p:spPr bwMode="auto">
          <a:xfrm rot="5400000" flipH="1" flipV="1">
            <a:off x="7583357" y="5071665"/>
            <a:ext cx="1051718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7" name="Straight Arrow Connector 156"/>
          <p:cNvCxnSpPr/>
          <p:nvPr/>
        </p:nvCxnSpPr>
        <p:spPr bwMode="auto">
          <a:xfrm rot="5400000" flipH="1" flipV="1">
            <a:off x="7605330" y="4748609"/>
            <a:ext cx="405606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65" name="Group 164"/>
          <p:cNvGrpSpPr/>
          <p:nvPr/>
        </p:nvGrpSpPr>
        <p:grpSpPr>
          <a:xfrm>
            <a:off x="114300" y="1045767"/>
            <a:ext cx="2673441" cy="3326606"/>
            <a:chOff x="165100" y="1625600"/>
            <a:chExt cx="2673441" cy="3326606"/>
          </a:xfrm>
        </p:grpSpPr>
        <p:sp>
          <p:nvSpPr>
            <p:cNvPr id="163" name="Rectangular Callout 162"/>
            <p:cNvSpPr/>
            <p:nvPr/>
          </p:nvSpPr>
          <p:spPr bwMode="auto">
            <a:xfrm>
              <a:off x="165100" y="1625600"/>
              <a:ext cx="2476500" cy="3326606"/>
            </a:xfrm>
            <a:prstGeom prst="wedgeRectCallout">
              <a:avLst>
                <a:gd name="adj1" fmla="val 61731"/>
                <a:gd name="adj2" fmla="val 13782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165100" y="1684277"/>
              <a:ext cx="2673441" cy="3139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The fastest available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Memory for </a:t>
              </a:r>
              <a:r>
                <a:rPr lang="en-US" dirty="0" smtClean="0"/>
                <a:t>GPU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computation </a:t>
              </a:r>
              <a:r>
                <a:rPr lang="en-US" dirty="0" smtClean="0"/>
                <a:t>is device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registers</a:t>
              </a:r>
              <a:r>
                <a:rPr lang="en-US" dirty="0" smtClean="0"/>
                <a:t>. Each </a:t>
              </a:r>
              <a:r>
                <a:rPr lang="en-US" dirty="0" smtClean="0"/>
                <a:t>stream </a:t>
              </a:r>
            </a:p>
            <a:p>
              <a:r>
                <a:rPr lang="en-US" dirty="0" smtClean="0"/>
                <a:t>multiprocessor </a:t>
              </a:r>
              <a:r>
                <a:rPr lang="en-US" dirty="0" smtClean="0"/>
                <a:t>contains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16KB </a:t>
              </a:r>
              <a:r>
                <a:rPr lang="en-US" dirty="0" smtClean="0"/>
                <a:t>of registers.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These </a:t>
              </a:r>
              <a:r>
                <a:rPr lang="en-US" dirty="0" smtClean="0"/>
                <a:t>registers are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divided </a:t>
              </a:r>
              <a:r>
                <a:rPr lang="en-US" dirty="0" smtClean="0"/>
                <a:t>among all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threads </a:t>
              </a:r>
              <a:r>
                <a:rPr lang="en-US" dirty="0" smtClean="0"/>
                <a:t>which reside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simultaneously </a:t>
              </a:r>
              <a:r>
                <a:rPr lang="en-US" dirty="0" smtClean="0"/>
                <a:t>on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the </a:t>
              </a:r>
              <a:r>
                <a:rPr lang="en-US" dirty="0" smtClean="0"/>
                <a:t>GPU.</a:t>
              </a:r>
              <a:endParaRPr lang="en-US" dirty="0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30268" y="1761153"/>
            <a:ext cx="2871773" cy="2713315"/>
            <a:chOff x="114300" y="3270211"/>
            <a:chExt cx="2871773" cy="2713315"/>
          </a:xfrm>
        </p:grpSpPr>
        <p:sp>
          <p:nvSpPr>
            <p:cNvPr id="168" name="Rectangle 167"/>
            <p:cNvSpPr/>
            <p:nvPr/>
          </p:nvSpPr>
          <p:spPr>
            <a:xfrm>
              <a:off x="114300" y="3270211"/>
              <a:ext cx="2871773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Shared </a:t>
              </a:r>
              <a:r>
                <a:rPr lang="en-US" dirty="0" smtClean="0"/>
                <a:t>memory is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primarily </a:t>
              </a:r>
              <a:r>
                <a:rPr lang="en-US" dirty="0" smtClean="0"/>
                <a:t>intended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as </a:t>
              </a:r>
              <a:r>
                <a:rPr lang="en-US" dirty="0" smtClean="0"/>
                <a:t>a means to </a:t>
              </a:r>
              <a:r>
                <a:rPr lang="en-US" dirty="0" smtClean="0"/>
                <a:t>provide</a:t>
              </a:r>
            </a:p>
            <a:p>
              <a:r>
                <a:rPr lang="en-US" dirty="0" smtClean="0"/>
                <a:t> </a:t>
              </a:r>
              <a:r>
                <a:rPr lang="en-US" dirty="0" smtClean="0"/>
                <a:t>fast communication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between </a:t>
              </a:r>
              <a:r>
                <a:rPr lang="en-US" dirty="0" smtClean="0"/>
                <a:t>threads,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although</a:t>
              </a:r>
              <a:r>
                <a:rPr lang="en-US" dirty="0" smtClean="0"/>
                <a:t>, due to its speed,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it </a:t>
              </a:r>
              <a:r>
                <a:rPr lang="en-US" dirty="0" smtClean="0"/>
                <a:t>can also be used as a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programmer </a:t>
              </a:r>
              <a:r>
                <a:rPr lang="en-US" dirty="0" smtClean="0"/>
                <a:t>controlled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memory cache.</a:t>
              </a:r>
              <a:endParaRPr lang="en-US" dirty="0"/>
            </a:p>
          </p:txBody>
        </p:sp>
        <p:sp>
          <p:nvSpPr>
            <p:cNvPr id="169" name="Rectangular Callout 168"/>
            <p:cNvSpPr/>
            <p:nvPr/>
          </p:nvSpPr>
          <p:spPr bwMode="auto">
            <a:xfrm>
              <a:off x="114300" y="3270211"/>
              <a:ext cx="2871773" cy="2713315"/>
            </a:xfrm>
            <a:prstGeom prst="wedgeRectCallout">
              <a:avLst>
                <a:gd name="adj1" fmla="val 58327"/>
                <a:gd name="adj2" fmla="val -19411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34" name="Straight Arrow Connector 133"/>
          <p:cNvCxnSpPr/>
          <p:nvPr/>
        </p:nvCxnSpPr>
        <p:spPr bwMode="auto">
          <a:xfrm rot="5400000">
            <a:off x="2511251" y="5408374"/>
            <a:ext cx="16891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pSp>
        <p:nvGrpSpPr>
          <p:cNvPr id="177" name="Group 176"/>
          <p:cNvGrpSpPr/>
          <p:nvPr/>
        </p:nvGrpSpPr>
        <p:grpSpPr>
          <a:xfrm>
            <a:off x="-71994" y="5687431"/>
            <a:ext cx="3320165" cy="1081773"/>
            <a:chOff x="-71994" y="4629040"/>
            <a:chExt cx="3320165" cy="1081773"/>
          </a:xfrm>
        </p:grpSpPr>
        <p:sp>
          <p:nvSpPr>
            <p:cNvPr id="175" name="Rectangle 174"/>
            <p:cNvSpPr/>
            <p:nvPr/>
          </p:nvSpPr>
          <p:spPr>
            <a:xfrm>
              <a:off x="-71994" y="4629040"/>
              <a:ext cx="332016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Global memory is available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to </a:t>
              </a:r>
              <a:r>
                <a:rPr lang="en-US" dirty="0" smtClean="0"/>
                <a:t>all threads and is persistent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between </a:t>
              </a:r>
              <a:r>
                <a:rPr lang="en-US" dirty="0" smtClean="0"/>
                <a:t>GPU calls.</a:t>
              </a:r>
              <a:endParaRPr lang="en-US" dirty="0"/>
            </a:p>
          </p:txBody>
        </p:sp>
        <p:sp>
          <p:nvSpPr>
            <p:cNvPr id="176" name="Rectangular Callout 175"/>
            <p:cNvSpPr/>
            <p:nvPr/>
          </p:nvSpPr>
          <p:spPr bwMode="auto">
            <a:xfrm>
              <a:off x="30268" y="4629040"/>
              <a:ext cx="3043132" cy="1081773"/>
            </a:xfrm>
            <a:prstGeom prst="wedgeRectCallout">
              <a:avLst>
                <a:gd name="adj1" fmla="val 55122"/>
                <a:gd name="adj2" fmla="val 14366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-25400" y="4634869"/>
            <a:ext cx="3149600" cy="2308324"/>
            <a:chOff x="1460500" y="0"/>
            <a:chExt cx="3149600" cy="2308324"/>
          </a:xfrm>
        </p:grpSpPr>
        <p:sp>
          <p:nvSpPr>
            <p:cNvPr id="179" name="Rectangle 178"/>
            <p:cNvSpPr/>
            <p:nvPr/>
          </p:nvSpPr>
          <p:spPr>
            <a:xfrm>
              <a:off x="1460500" y="0"/>
              <a:ext cx="314960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Texture memory is read-only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with </a:t>
              </a:r>
              <a:r>
                <a:rPr lang="en-US" dirty="0" smtClean="0"/>
                <a:t>a small cache optimized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for </a:t>
              </a:r>
              <a:r>
                <a:rPr lang="en-US" dirty="0" smtClean="0"/>
                <a:t>manipulation of textures</a:t>
              </a:r>
              <a:r>
                <a:rPr lang="en-US" dirty="0" smtClean="0"/>
                <a:t>.</a:t>
              </a:r>
            </a:p>
            <a:p>
              <a:r>
                <a:rPr lang="en-US" dirty="0" smtClean="0"/>
                <a:t>It also </a:t>
              </a:r>
              <a:r>
                <a:rPr lang="en-US" dirty="0" smtClean="0"/>
                <a:t>provides built-in linear interpolation of the data.</a:t>
              </a:r>
              <a:endParaRPr lang="en-US" dirty="0" smtClean="0"/>
            </a:p>
            <a:p>
              <a:r>
                <a:rPr lang="en-US" dirty="0" smtClean="0"/>
                <a:t>also provides built-in linear interpolation of the data.</a:t>
              </a:r>
              <a:endParaRPr lang="en-US" dirty="0" smtClean="0"/>
            </a:p>
            <a:p>
              <a:endParaRPr lang="en-US" dirty="0"/>
            </a:p>
          </p:txBody>
        </p:sp>
        <p:sp>
          <p:nvSpPr>
            <p:cNvPr id="180" name="Rectangular Callout 179"/>
            <p:cNvSpPr/>
            <p:nvPr/>
          </p:nvSpPr>
          <p:spPr bwMode="auto">
            <a:xfrm>
              <a:off x="1511300" y="50800"/>
              <a:ext cx="2970227" cy="2057400"/>
            </a:xfrm>
            <a:prstGeom prst="wedgeRectCallout">
              <a:avLst>
                <a:gd name="adj1" fmla="val 54358"/>
                <a:gd name="adj2" fmla="val 6106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-51014" y="4952206"/>
            <a:ext cx="8840927" cy="1664494"/>
            <a:chOff x="-51014" y="4952206"/>
            <a:chExt cx="8840927" cy="1664494"/>
          </a:xfrm>
        </p:grpSpPr>
        <p:sp>
          <p:nvSpPr>
            <p:cNvPr id="183" name="Rectangle 182"/>
            <p:cNvSpPr/>
            <p:nvPr/>
          </p:nvSpPr>
          <p:spPr bwMode="auto">
            <a:xfrm>
              <a:off x="3035300" y="4952206"/>
              <a:ext cx="5754613" cy="166449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-51014" y="5263048"/>
              <a:ext cx="3135444" cy="1200329"/>
              <a:chOff x="-5082" y="5625921"/>
              <a:chExt cx="3135444" cy="1200329"/>
            </a:xfrm>
          </p:grpSpPr>
          <p:sp>
            <p:nvSpPr>
              <p:cNvPr id="171" name="TextBox 170"/>
              <p:cNvSpPr txBox="1"/>
              <p:nvPr/>
            </p:nvSpPr>
            <p:spPr>
              <a:xfrm>
                <a:off x="-5082" y="5625921"/>
                <a:ext cx="313544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GPUs</a:t>
                </a:r>
                <a:r>
                  <a:rPr lang="en-US" dirty="0" smtClean="0"/>
                  <a:t> have DRAM</a:t>
                </a:r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The latency is 150x is slower</a:t>
                </a:r>
              </a:p>
              <a:p>
                <a:r>
                  <a:rPr lang="en-US" dirty="0" smtClean="0"/>
                  <a:t>Then registers and </a:t>
                </a:r>
              </a:p>
              <a:p>
                <a:r>
                  <a:rPr lang="en-US" dirty="0" smtClean="0"/>
                  <a:t>s</a:t>
                </a:r>
                <a:r>
                  <a:rPr lang="en-US" dirty="0" smtClean="0"/>
                  <a:t>hared memory</a:t>
                </a:r>
                <a:endParaRPr lang="en-US" dirty="0"/>
              </a:p>
            </p:txBody>
          </p:sp>
          <p:sp>
            <p:nvSpPr>
              <p:cNvPr id="172" name="Rectangular Callout 171"/>
              <p:cNvSpPr/>
              <p:nvPr/>
            </p:nvSpPr>
            <p:spPr bwMode="auto">
              <a:xfrm>
                <a:off x="61830" y="5631755"/>
                <a:ext cx="2946400" cy="1194495"/>
              </a:xfrm>
              <a:prstGeom prst="wedgeRectCallout">
                <a:avLst>
                  <a:gd name="adj1" fmla="val 52443"/>
                  <a:gd name="adj2" fmla="val -10560"/>
                </a:avLst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189" name="Group 188"/>
          <p:cNvGrpSpPr/>
          <p:nvPr/>
        </p:nvGrpSpPr>
        <p:grpSpPr>
          <a:xfrm>
            <a:off x="114300" y="4631661"/>
            <a:ext cx="2738689" cy="1346031"/>
            <a:chOff x="2308239" y="122437"/>
            <a:chExt cx="2738689" cy="1346031"/>
          </a:xfrm>
        </p:grpSpPr>
        <p:sp>
          <p:nvSpPr>
            <p:cNvPr id="187" name="Rectangle 186"/>
            <p:cNvSpPr/>
            <p:nvPr/>
          </p:nvSpPr>
          <p:spPr>
            <a:xfrm>
              <a:off x="2308239" y="122437"/>
              <a:ext cx="273868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Constant memory, as the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name </a:t>
              </a:r>
              <a:r>
                <a:rPr lang="en-US" dirty="0" smtClean="0"/>
                <a:t>implies, is also a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read</a:t>
              </a:r>
              <a:r>
                <a:rPr lang="en-US" dirty="0" smtClean="0"/>
                <a:t>-only region which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also </a:t>
              </a:r>
              <a:r>
                <a:rPr lang="en-US" dirty="0" smtClean="0"/>
                <a:t>has a small cache.</a:t>
              </a:r>
              <a:endParaRPr lang="en-US" dirty="0"/>
            </a:p>
          </p:txBody>
        </p:sp>
        <p:sp>
          <p:nvSpPr>
            <p:cNvPr id="188" name="Rectangular Callout 187"/>
            <p:cNvSpPr/>
            <p:nvPr/>
          </p:nvSpPr>
          <p:spPr bwMode="auto">
            <a:xfrm>
              <a:off x="2308239" y="122437"/>
              <a:ext cx="2714083" cy="1346031"/>
            </a:xfrm>
            <a:prstGeom prst="wedgeRectCallout">
              <a:avLst>
                <a:gd name="adj1" fmla="val 56843"/>
                <a:gd name="adj2" fmla="val -9207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620743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CUDA Programming Model</a:t>
            </a:r>
            <a:endParaRPr lang="en-US" sz="4000" b="1" dirty="0">
              <a:solidFill>
                <a:srgbClr val="A50021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3987800" y="2070100"/>
            <a:ext cx="1638300" cy="635000"/>
          </a:xfrm>
          <a:prstGeom prst="rect">
            <a:avLst/>
          </a:prstGeom>
          <a:solidFill>
            <a:srgbClr val="80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8300" y="1638300"/>
            <a:ext cx="1210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 Host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987800" y="3352800"/>
            <a:ext cx="1638300" cy="635000"/>
          </a:xfrm>
          <a:prstGeom prst="rect">
            <a:avLst/>
          </a:prstGeom>
          <a:solidFill>
            <a:srgbClr val="80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800" y="4876800"/>
            <a:ext cx="1638300" cy="635000"/>
          </a:xfrm>
          <a:prstGeom prst="rect">
            <a:avLst/>
          </a:prstGeom>
          <a:solidFill>
            <a:srgbClr val="80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1800" y="2196068"/>
            <a:ext cx="1506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Serial Code </a:t>
            </a:r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74500" y="5040868"/>
            <a:ext cx="1506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Serial Code </a:t>
            </a:r>
            <a:r>
              <a:rPr lang="en-US" dirty="0" err="1" smtClean="0"/>
              <a:t>j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78300" y="3334266"/>
            <a:ext cx="1236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Kernel </a:t>
            </a:r>
          </a:p>
          <a:p>
            <a:pPr algn="ctr"/>
            <a:r>
              <a:rPr lang="en-US" dirty="0" smtClean="0"/>
              <a:t>Invocation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3" idx="2"/>
            <a:endCxn id="9" idx="0"/>
          </p:cNvCxnSpPr>
          <p:nvPr/>
        </p:nvCxnSpPr>
        <p:spPr bwMode="auto">
          <a:xfrm rot="5400000">
            <a:off x="4487277" y="3014593"/>
            <a:ext cx="629166" cy="1018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9" idx="2"/>
            <a:endCxn id="6" idx="0"/>
          </p:cNvCxnSpPr>
          <p:nvPr/>
        </p:nvCxnSpPr>
        <p:spPr bwMode="auto">
          <a:xfrm rot="16200000" flipH="1">
            <a:off x="4353758" y="4423607"/>
            <a:ext cx="896203" cy="1018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16200000" flipH="1">
            <a:off x="3676650" y="3867150"/>
            <a:ext cx="4483100" cy="25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6121400" y="2070100"/>
            <a:ext cx="2870200" cy="34417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29912" y="1638300"/>
            <a:ext cx="145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r>
              <a:rPr lang="en-US" dirty="0" smtClean="0"/>
              <a:t>PU Device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6197070" y="2520434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97070" y="2475468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(0,0)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7611953" y="2514600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11953" y="2469634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(0,1)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 bwMode="auto">
          <a:xfrm>
            <a:off x="6184370" y="3015734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84370" y="2970768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(1,0)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7599253" y="3009900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99253" y="2964934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(1,1)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6197070" y="3536434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97070" y="3491468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(2,0)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7611953" y="3530600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11953" y="3485634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(2,1)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6184370" y="4057134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84370" y="4012168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(3,0)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7599253" y="4051300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99253" y="4006334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(3,1)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 bwMode="auto">
          <a:xfrm>
            <a:off x="6197070" y="4590534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97070" y="4545568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(4,0)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 bwMode="auto">
          <a:xfrm>
            <a:off x="7611953" y="4584700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11953" y="4539734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(4,1)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 bwMode="auto">
          <a:xfrm>
            <a:off x="6197070" y="5098534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97070" y="5053568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(5,0)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7611953" y="5092700"/>
            <a:ext cx="1287883" cy="3429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11953" y="5047734"/>
            <a:ext cx="1287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(5,1)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197070" y="2100302"/>
            <a:ext cx="800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 </a:t>
            </a:r>
            <a:r>
              <a:rPr lang="en-US" dirty="0" err="1" smtClean="0"/>
              <a:t>k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 bwMode="auto">
          <a:xfrm>
            <a:off x="5626100" y="3561834"/>
            <a:ext cx="4953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V="1">
            <a:off x="5626100" y="3790434"/>
            <a:ext cx="508000" cy="583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grpSp>
        <p:nvGrpSpPr>
          <p:cNvPr id="230" name="Group 229"/>
          <p:cNvGrpSpPr/>
          <p:nvPr/>
        </p:nvGrpSpPr>
        <p:grpSpPr>
          <a:xfrm>
            <a:off x="118664" y="1453633"/>
            <a:ext cx="3759659" cy="4165601"/>
            <a:chOff x="118664" y="1453633"/>
            <a:chExt cx="3759659" cy="4165601"/>
          </a:xfrm>
        </p:grpSpPr>
        <p:sp>
          <p:nvSpPr>
            <p:cNvPr id="78" name="TextBox 77"/>
            <p:cNvSpPr txBox="1"/>
            <p:nvPr/>
          </p:nvSpPr>
          <p:spPr>
            <a:xfrm>
              <a:off x="1079500" y="2346523"/>
              <a:ext cx="8680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A[ID]=ID</a:t>
              </a:r>
              <a:endParaRPr lang="en-US" sz="1400" dirty="0"/>
            </a:p>
          </p:txBody>
        </p:sp>
        <p:sp>
          <p:nvSpPr>
            <p:cNvPr id="61" name="Freeform 60"/>
            <p:cNvSpPr/>
            <p:nvPr/>
          </p:nvSpPr>
          <p:spPr bwMode="auto">
            <a:xfrm>
              <a:off x="1016000" y="3402568"/>
              <a:ext cx="85454" cy="1193800"/>
            </a:xfrm>
            <a:custGeom>
              <a:avLst/>
              <a:gdLst>
                <a:gd name="connsiteX0" fmla="*/ 154517 w 228600"/>
                <a:gd name="connsiteY0" fmla="*/ 0 h 1193800"/>
                <a:gd name="connsiteX1" fmla="*/ 2117 w 228600"/>
                <a:gd name="connsiteY1" fmla="*/ 228600 h 1193800"/>
                <a:gd name="connsiteX2" fmla="*/ 167217 w 228600"/>
                <a:gd name="connsiteY2" fmla="*/ 431800 h 1193800"/>
                <a:gd name="connsiteX3" fmla="*/ 40217 w 228600"/>
                <a:gd name="connsiteY3" fmla="*/ 660400 h 1193800"/>
                <a:gd name="connsiteX4" fmla="*/ 218017 w 228600"/>
                <a:gd name="connsiteY4" fmla="*/ 825500 h 1193800"/>
                <a:gd name="connsiteX5" fmla="*/ 103717 w 228600"/>
                <a:gd name="connsiteY5" fmla="*/ 1041400 h 1193800"/>
                <a:gd name="connsiteX6" fmla="*/ 103717 w 228600"/>
                <a:gd name="connsiteY6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193800">
                  <a:moveTo>
                    <a:pt x="154517" y="0"/>
                  </a:moveTo>
                  <a:cubicBezTo>
                    <a:pt x="77258" y="78316"/>
                    <a:pt x="0" y="156633"/>
                    <a:pt x="2117" y="228600"/>
                  </a:cubicBezTo>
                  <a:cubicBezTo>
                    <a:pt x="4234" y="300567"/>
                    <a:pt x="160867" y="359833"/>
                    <a:pt x="167217" y="431800"/>
                  </a:cubicBezTo>
                  <a:cubicBezTo>
                    <a:pt x="173567" y="503767"/>
                    <a:pt x="31750" y="594783"/>
                    <a:pt x="40217" y="660400"/>
                  </a:cubicBezTo>
                  <a:cubicBezTo>
                    <a:pt x="48684" y="726017"/>
                    <a:pt x="207434" y="762000"/>
                    <a:pt x="218017" y="825500"/>
                  </a:cubicBezTo>
                  <a:cubicBezTo>
                    <a:pt x="228600" y="889000"/>
                    <a:pt x="122767" y="980017"/>
                    <a:pt x="103717" y="1041400"/>
                  </a:cubicBezTo>
                  <a:cubicBezTo>
                    <a:pt x="84667" y="1102783"/>
                    <a:pt x="103717" y="1193800"/>
                    <a:pt x="103717" y="1193800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28600" y="1453633"/>
              <a:ext cx="330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Single Instruction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 Multiple 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Threads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 (SIMT)</a:t>
              </a:r>
            </a:p>
            <a:p>
              <a:r>
                <a:rPr lang="en-US" sz="1200" b="1" dirty="0" smtClean="0">
                  <a:solidFill>
                    <a:srgbClr val="FF0000"/>
                  </a:solidFill>
                </a:rPr>
                <a:t>                       similar to </a:t>
              </a:r>
            </a:p>
            <a:p>
              <a:r>
                <a:rPr lang="en-US" sz="1200" b="1" dirty="0" smtClean="0">
                  <a:solidFill>
                    <a:srgbClr val="FF0000"/>
                  </a:solidFill>
                </a:rPr>
                <a:t>Single Instruction Multiple Data (SIMD)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190500" y="4742934"/>
              <a:ext cx="864000" cy="4826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139699" y="4666395"/>
              <a:ext cx="3708000" cy="952839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18731" y="2118836"/>
              <a:ext cx="9827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THREAD ID 0</a:t>
              </a:r>
              <a:endParaRPr lang="en-US" sz="10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003300" y="2135425"/>
              <a:ext cx="9827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THREAD ID 1</a:t>
              </a:r>
              <a:endParaRPr lang="en-US" sz="10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952256" y="2135425"/>
              <a:ext cx="9827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THREAD ID 2</a:t>
              </a:r>
              <a:endParaRPr lang="en-US" sz="10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895600" y="2138402"/>
              <a:ext cx="9827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THREAD ID 3</a:t>
              </a:r>
              <a:endParaRPr lang="en-US" sz="10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15900" y="2336800"/>
              <a:ext cx="8680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A[ID]=ID</a:t>
              </a:r>
              <a:endParaRPr lang="en-US" sz="14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993900" y="2346523"/>
              <a:ext cx="8680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A[ID]=ID</a:t>
              </a:r>
              <a:endParaRPr lang="en-US" sz="14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921000" y="2359223"/>
              <a:ext cx="8680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A[ID]=ID</a:t>
              </a:r>
              <a:endParaRPr lang="en-US" sz="1400" dirty="0"/>
            </a:p>
          </p:txBody>
        </p:sp>
        <p:grpSp>
          <p:nvGrpSpPr>
            <p:cNvPr id="142" name="Group 141"/>
            <p:cNvGrpSpPr/>
            <p:nvPr/>
          </p:nvGrpSpPr>
          <p:grpSpPr>
            <a:xfrm>
              <a:off x="182231" y="2752923"/>
              <a:ext cx="3605075" cy="320933"/>
              <a:chOff x="182231" y="2752923"/>
              <a:chExt cx="3605075" cy="320933"/>
            </a:xfrm>
          </p:grpSpPr>
          <p:sp>
            <p:nvSpPr>
              <p:cNvPr id="81" name="TextBox 80"/>
              <p:cNvSpPr txBox="1"/>
              <p:nvPr/>
            </p:nvSpPr>
            <p:spPr>
              <a:xfrm>
                <a:off x="182231" y="2766079"/>
                <a:ext cx="8829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</a:t>
                </a:r>
                <a:r>
                  <a:rPr lang="en-US" sz="1400" dirty="0" smtClean="0"/>
                  <a:t>f (ID%2)</a:t>
                </a:r>
                <a:endParaRPr lang="en-US" sz="1400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088295" y="2766079"/>
                <a:ext cx="8829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</a:t>
                </a:r>
                <a:r>
                  <a:rPr lang="en-US" sz="1400" dirty="0" smtClean="0"/>
                  <a:t>f (ID%2)</a:t>
                </a:r>
                <a:endParaRPr lang="en-US" sz="1400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1977295" y="2752923"/>
                <a:ext cx="8829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</a:t>
                </a:r>
                <a:r>
                  <a:rPr lang="en-US" sz="1400" dirty="0" smtClean="0"/>
                  <a:t>f (ID%2)</a:t>
                </a:r>
                <a:endParaRPr lang="en-US" sz="1400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904395" y="2766079"/>
                <a:ext cx="8829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i</a:t>
                </a:r>
                <a:r>
                  <a:rPr lang="en-US" sz="1400" dirty="0" smtClean="0"/>
                  <a:t>f (ID%2)</a:t>
                </a:r>
                <a:endParaRPr lang="en-US" sz="1400" dirty="0"/>
              </a:p>
            </p:txBody>
          </p:sp>
        </p:grpSp>
        <p:sp>
          <p:nvSpPr>
            <p:cNvPr id="85" name="Freeform 84"/>
            <p:cNvSpPr/>
            <p:nvPr/>
          </p:nvSpPr>
          <p:spPr bwMode="auto">
            <a:xfrm>
              <a:off x="1930400" y="3389868"/>
              <a:ext cx="85454" cy="1193800"/>
            </a:xfrm>
            <a:custGeom>
              <a:avLst/>
              <a:gdLst>
                <a:gd name="connsiteX0" fmla="*/ 154517 w 228600"/>
                <a:gd name="connsiteY0" fmla="*/ 0 h 1193800"/>
                <a:gd name="connsiteX1" fmla="*/ 2117 w 228600"/>
                <a:gd name="connsiteY1" fmla="*/ 228600 h 1193800"/>
                <a:gd name="connsiteX2" fmla="*/ 167217 w 228600"/>
                <a:gd name="connsiteY2" fmla="*/ 431800 h 1193800"/>
                <a:gd name="connsiteX3" fmla="*/ 40217 w 228600"/>
                <a:gd name="connsiteY3" fmla="*/ 660400 h 1193800"/>
                <a:gd name="connsiteX4" fmla="*/ 218017 w 228600"/>
                <a:gd name="connsiteY4" fmla="*/ 825500 h 1193800"/>
                <a:gd name="connsiteX5" fmla="*/ 103717 w 228600"/>
                <a:gd name="connsiteY5" fmla="*/ 1041400 h 1193800"/>
                <a:gd name="connsiteX6" fmla="*/ 103717 w 228600"/>
                <a:gd name="connsiteY6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193800">
                  <a:moveTo>
                    <a:pt x="154517" y="0"/>
                  </a:moveTo>
                  <a:cubicBezTo>
                    <a:pt x="77258" y="78316"/>
                    <a:pt x="0" y="156633"/>
                    <a:pt x="2117" y="228600"/>
                  </a:cubicBezTo>
                  <a:cubicBezTo>
                    <a:pt x="4234" y="300567"/>
                    <a:pt x="160867" y="359833"/>
                    <a:pt x="167217" y="431800"/>
                  </a:cubicBezTo>
                  <a:cubicBezTo>
                    <a:pt x="173567" y="503767"/>
                    <a:pt x="31750" y="594783"/>
                    <a:pt x="40217" y="660400"/>
                  </a:cubicBezTo>
                  <a:cubicBezTo>
                    <a:pt x="48684" y="726017"/>
                    <a:pt x="207434" y="762000"/>
                    <a:pt x="218017" y="825500"/>
                  </a:cubicBezTo>
                  <a:cubicBezTo>
                    <a:pt x="228600" y="889000"/>
                    <a:pt x="122767" y="980017"/>
                    <a:pt x="103717" y="1041400"/>
                  </a:cubicBezTo>
                  <a:cubicBezTo>
                    <a:pt x="84667" y="1102783"/>
                    <a:pt x="103717" y="1193800"/>
                    <a:pt x="103717" y="1193800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Freeform 85"/>
            <p:cNvSpPr/>
            <p:nvPr/>
          </p:nvSpPr>
          <p:spPr bwMode="auto">
            <a:xfrm>
              <a:off x="2844800" y="3377168"/>
              <a:ext cx="85454" cy="1193800"/>
            </a:xfrm>
            <a:custGeom>
              <a:avLst/>
              <a:gdLst>
                <a:gd name="connsiteX0" fmla="*/ 154517 w 228600"/>
                <a:gd name="connsiteY0" fmla="*/ 0 h 1193800"/>
                <a:gd name="connsiteX1" fmla="*/ 2117 w 228600"/>
                <a:gd name="connsiteY1" fmla="*/ 228600 h 1193800"/>
                <a:gd name="connsiteX2" fmla="*/ 167217 w 228600"/>
                <a:gd name="connsiteY2" fmla="*/ 431800 h 1193800"/>
                <a:gd name="connsiteX3" fmla="*/ 40217 w 228600"/>
                <a:gd name="connsiteY3" fmla="*/ 660400 h 1193800"/>
                <a:gd name="connsiteX4" fmla="*/ 218017 w 228600"/>
                <a:gd name="connsiteY4" fmla="*/ 825500 h 1193800"/>
                <a:gd name="connsiteX5" fmla="*/ 103717 w 228600"/>
                <a:gd name="connsiteY5" fmla="*/ 1041400 h 1193800"/>
                <a:gd name="connsiteX6" fmla="*/ 103717 w 228600"/>
                <a:gd name="connsiteY6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193800">
                  <a:moveTo>
                    <a:pt x="154517" y="0"/>
                  </a:moveTo>
                  <a:cubicBezTo>
                    <a:pt x="77258" y="78316"/>
                    <a:pt x="0" y="156633"/>
                    <a:pt x="2117" y="228600"/>
                  </a:cubicBezTo>
                  <a:cubicBezTo>
                    <a:pt x="4234" y="300567"/>
                    <a:pt x="160867" y="359833"/>
                    <a:pt x="167217" y="431800"/>
                  </a:cubicBezTo>
                  <a:cubicBezTo>
                    <a:pt x="173567" y="503767"/>
                    <a:pt x="31750" y="594783"/>
                    <a:pt x="40217" y="660400"/>
                  </a:cubicBezTo>
                  <a:cubicBezTo>
                    <a:pt x="48684" y="726017"/>
                    <a:pt x="207434" y="762000"/>
                    <a:pt x="218017" y="825500"/>
                  </a:cubicBezTo>
                  <a:cubicBezTo>
                    <a:pt x="228600" y="889000"/>
                    <a:pt x="122767" y="980017"/>
                    <a:pt x="103717" y="1041400"/>
                  </a:cubicBezTo>
                  <a:cubicBezTo>
                    <a:pt x="84667" y="1102783"/>
                    <a:pt x="103717" y="1193800"/>
                    <a:pt x="103717" y="1193800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7" name="Freeform 86"/>
            <p:cNvSpPr/>
            <p:nvPr/>
          </p:nvSpPr>
          <p:spPr bwMode="auto">
            <a:xfrm>
              <a:off x="3771900" y="3364468"/>
              <a:ext cx="85454" cy="1193800"/>
            </a:xfrm>
            <a:custGeom>
              <a:avLst/>
              <a:gdLst>
                <a:gd name="connsiteX0" fmla="*/ 154517 w 228600"/>
                <a:gd name="connsiteY0" fmla="*/ 0 h 1193800"/>
                <a:gd name="connsiteX1" fmla="*/ 2117 w 228600"/>
                <a:gd name="connsiteY1" fmla="*/ 228600 h 1193800"/>
                <a:gd name="connsiteX2" fmla="*/ 167217 w 228600"/>
                <a:gd name="connsiteY2" fmla="*/ 431800 h 1193800"/>
                <a:gd name="connsiteX3" fmla="*/ 40217 w 228600"/>
                <a:gd name="connsiteY3" fmla="*/ 660400 h 1193800"/>
                <a:gd name="connsiteX4" fmla="*/ 218017 w 228600"/>
                <a:gd name="connsiteY4" fmla="*/ 825500 h 1193800"/>
                <a:gd name="connsiteX5" fmla="*/ 103717 w 228600"/>
                <a:gd name="connsiteY5" fmla="*/ 1041400 h 1193800"/>
                <a:gd name="connsiteX6" fmla="*/ 103717 w 228600"/>
                <a:gd name="connsiteY6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1193800">
                  <a:moveTo>
                    <a:pt x="154517" y="0"/>
                  </a:moveTo>
                  <a:cubicBezTo>
                    <a:pt x="77258" y="78316"/>
                    <a:pt x="0" y="156633"/>
                    <a:pt x="2117" y="228600"/>
                  </a:cubicBezTo>
                  <a:cubicBezTo>
                    <a:pt x="4234" y="300567"/>
                    <a:pt x="160867" y="359833"/>
                    <a:pt x="167217" y="431800"/>
                  </a:cubicBezTo>
                  <a:cubicBezTo>
                    <a:pt x="173567" y="503767"/>
                    <a:pt x="31750" y="594783"/>
                    <a:pt x="40217" y="660400"/>
                  </a:cubicBezTo>
                  <a:cubicBezTo>
                    <a:pt x="48684" y="726017"/>
                    <a:pt x="207434" y="762000"/>
                    <a:pt x="218017" y="825500"/>
                  </a:cubicBezTo>
                  <a:cubicBezTo>
                    <a:pt x="228600" y="889000"/>
                    <a:pt x="122767" y="980017"/>
                    <a:pt x="103717" y="1041400"/>
                  </a:cubicBezTo>
                  <a:cubicBezTo>
                    <a:pt x="84667" y="1102783"/>
                    <a:pt x="103717" y="1193800"/>
                    <a:pt x="103717" y="1193800"/>
                  </a:cubicBez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8" name="Rectangle 127"/>
            <p:cNvSpPr/>
            <p:nvPr/>
          </p:nvSpPr>
          <p:spPr bwMode="auto">
            <a:xfrm>
              <a:off x="1104900" y="4742934"/>
              <a:ext cx="864000" cy="4826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9" name="Rectangle 128"/>
            <p:cNvSpPr/>
            <p:nvPr/>
          </p:nvSpPr>
          <p:spPr bwMode="auto">
            <a:xfrm>
              <a:off x="2019300" y="4742934"/>
              <a:ext cx="864000" cy="4826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0" name="Rectangle 129"/>
            <p:cNvSpPr/>
            <p:nvPr/>
          </p:nvSpPr>
          <p:spPr bwMode="auto">
            <a:xfrm>
              <a:off x="2933700" y="4742934"/>
              <a:ext cx="864000" cy="4826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18664" y="5232400"/>
              <a:ext cx="10314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 vector</a:t>
              </a:r>
              <a:endParaRPr lang="en-US" dirty="0"/>
            </a:p>
          </p:txBody>
        </p:sp>
        <p:grpSp>
          <p:nvGrpSpPr>
            <p:cNvPr id="136" name="Group 135"/>
            <p:cNvGrpSpPr/>
            <p:nvPr/>
          </p:nvGrpSpPr>
          <p:grpSpPr>
            <a:xfrm>
              <a:off x="169531" y="2987357"/>
              <a:ext cx="3627865" cy="320477"/>
              <a:chOff x="220331" y="2987357"/>
              <a:chExt cx="3627865" cy="320477"/>
            </a:xfrm>
          </p:grpSpPr>
          <p:sp>
            <p:nvSpPr>
              <p:cNvPr id="88" name="TextBox 87"/>
              <p:cNvSpPr txBox="1"/>
              <p:nvPr/>
            </p:nvSpPr>
            <p:spPr>
              <a:xfrm>
                <a:off x="220331" y="3000057"/>
                <a:ext cx="8846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A[ID]+=2;</a:t>
                </a:r>
                <a:endParaRPr lang="en-US" sz="1200" dirty="0"/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1134731" y="2987357"/>
                <a:ext cx="8846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A[ID]+=2;</a:t>
                </a:r>
                <a:endParaRPr lang="en-US" sz="1200" dirty="0"/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2011031" y="3000057"/>
                <a:ext cx="8846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A[ID]+=2;</a:t>
                </a:r>
                <a:endParaRPr lang="en-US" sz="1200" dirty="0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2963531" y="3000057"/>
                <a:ext cx="8846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A[ID]+=2;</a:t>
                </a:r>
                <a:endParaRPr lang="en-US" sz="1200" dirty="0"/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194931" y="3165157"/>
              <a:ext cx="3597884" cy="320477"/>
              <a:chOff x="220331" y="2987357"/>
              <a:chExt cx="3597884" cy="320477"/>
            </a:xfrm>
          </p:grpSpPr>
          <p:sp>
            <p:nvSpPr>
              <p:cNvPr id="138" name="TextBox 137"/>
              <p:cNvSpPr txBox="1"/>
              <p:nvPr/>
            </p:nvSpPr>
            <p:spPr>
              <a:xfrm>
                <a:off x="220331" y="3000057"/>
                <a:ext cx="8546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A[ID]*=2;</a:t>
                </a:r>
                <a:endParaRPr lang="en-US" sz="1200" dirty="0"/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1134731" y="2987357"/>
                <a:ext cx="8546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A[ID]*=2;</a:t>
                </a:r>
                <a:endParaRPr lang="en-US" sz="1200" dirty="0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011031" y="3000057"/>
                <a:ext cx="8546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A[ID]*=2;</a:t>
                </a:r>
                <a:endParaRPr lang="en-US" sz="1200" dirty="0"/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2963531" y="3000057"/>
                <a:ext cx="8546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A[ID]*=2;</a:t>
                </a:r>
                <a:endParaRPr lang="en-US" sz="1200" dirty="0"/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169531" y="3349823"/>
              <a:ext cx="3236184" cy="320933"/>
              <a:chOff x="182231" y="2752923"/>
              <a:chExt cx="3236184" cy="320933"/>
            </a:xfrm>
          </p:grpSpPr>
          <p:sp>
            <p:nvSpPr>
              <p:cNvPr id="144" name="TextBox 143"/>
              <p:cNvSpPr txBox="1"/>
              <p:nvPr/>
            </p:nvSpPr>
            <p:spPr>
              <a:xfrm>
                <a:off x="182231" y="2766079"/>
                <a:ext cx="5140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else</a:t>
                </a:r>
                <a:endParaRPr lang="en-US" sz="14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1088295" y="2766079"/>
                <a:ext cx="5140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else</a:t>
                </a:r>
                <a:endParaRPr lang="en-US" sz="1400" dirty="0"/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1977295" y="2752923"/>
                <a:ext cx="5140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else</a:t>
                </a:r>
                <a:endParaRPr lang="en-US" sz="1400" dirty="0"/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2904395" y="2766079"/>
                <a:ext cx="5140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else</a:t>
                </a:r>
                <a:endParaRPr lang="en-US" sz="1400" dirty="0"/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220331" y="3546157"/>
              <a:ext cx="3537996" cy="320477"/>
              <a:chOff x="220331" y="2987357"/>
              <a:chExt cx="3537996" cy="320477"/>
            </a:xfrm>
          </p:grpSpPr>
          <p:sp>
            <p:nvSpPr>
              <p:cNvPr id="149" name="TextBox 148"/>
              <p:cNvSpPr txBox="1"/>
              <p:nvPr/>
            </p:nvSpPr>
            <p:spPr>
              <a:xfrm>
                <a:off x="220331" y="3000057"/>
                <a:ext cx="7947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A[ID]=</a:t>
                </a:r>
                <a:r>
                  <a:rPr lang="en-US" sz="1200" dirty="0" smtClean="0"/>
                  <a:t>0</a:t>
                </a:r>
                <a:r>
                  <a:rPr lang="en-US" sz="1200" dirty="0" smtClean="0"/>
                  <a:t>;</a:t>
                </a:r>
                <a:endParaRPr lang="en-US" sz="1200" dirty="0"/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1134731" y="2987357"/>
                <a:ext cx="7947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A[ID]=</a:t>
                </a:r>
                <a:r>
                  <a:rPr lang="en-US" sz="1200" dirty="0" smtClean="0"/>
                  <a:t>0</a:t>
                </a:r>
                <a:r>
                  <a:rPr lang="en-US" sz="1200" dirty="0" smtClean="0"/>
                  <a:t>;</a:t>
                </a:r>
                <a:endParaRPr lang="en-US" sz="1200" dirty="0"/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2011031" y="3000057"/>
                <a:ext cx="7947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A[ID]=0;</a:t>
                </a:r>
                <a:endParaRPr lang="en-US" sz="1200" dirty="0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2963531" y="3000057"/>
                <a:ext cx="7947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 </a:t>
                </a:r>
                <a:r>
                  <a:rPr lang="en-US" sz="1200" dirty="0" smtClean="0"/>
                  <a:t>A[ID]=</a:t>
                </a:r>
                <a:r>
                  <a:rPr lang="en-US" sz="1200" dirty="0" smtClean="0"/>
                  <a:t>0</a:t>
                </a:r>
                <a:r>
                  <a:rPr lang="en-US" sz="1200" dirty="0" smtClean="0"/>
                  <a:t>;</a:t>
                </a:r>
                <a:endParaRPr lang="en-US" sz="1200" dirty="0"/>
              </a:p>
            </p:txBody>
          </p:sp>
        </p:grpSp>
        <p:grpSp>
          <p:nvGrpSpPr>
            <p:cNvPr id="158" name="Group 157"/>
            <p:cNvGrpSpPr/>
            <p:nvPr/>
          </p:nvGrpSpPr>
          <p:grpSpPr>
            <a:xfrm>
              <a:off x="182231" y="3756223"/>
              <a:ext cx="3296147" cy="320933"/>
              <a:chOff x="182231" y="2752923"/>
              <a:chExt cx="3296147" cy="320933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182231" y="2766079"/>
                <a:ext cx="5739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endif</a:t>
                </a:r>
                <a:endParaRPr lang="en-US" sz="1400" dirty="0"/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1088295" y="2766079"/>
                <a:ext cx="5739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endif</a:t>
                </a:r>
                <a:endParaRPr lang="en-US" sz="1400" dirty="0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1977295" y="2752923"/>
                <a:ext cx="5739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endif</a:t>
                </a:r>
                <a:endParaRPr lang="en-US" sz="1400" dirty="0"/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2904395" y="2766079"/>
                <a:ext cx="5739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endif</a:t>
                </a:r>
                <a:endParaRPr lang="en-US" sz="1400" dirty="0"/>
              </a:p>
            </p:txBody>
          </p:sp>
        </p:grpSp>
        <p:grpSp>
          <p:nvGrpSpPr>
            <p:cNvPr id="163" name="Group 162"/>
            <p:cNvGrpSpPr/>
            <p:nvPr/>
          </p:nvGrpSpPr>
          <p:grpSpPr>
            <a:xfrm>
              <a:off x="182231" y="4003357"/>
              <a:ext cx="3590808" cy="289699"/>
              <a:chOff x="220331" y="2987357"/>
              <a:chExt cx="3590808" cy="289699"/>
            </a:xfrm>
          </p:grpSpPr>
          <p:sp>
            <p:nvSpPr>
              <p:cNvPr id="164" name="TextBox 163"/>
              <p:cNvSpPr txBox="1"/>
              <p:nvPr/>
            </p:nvSpPr>
            <p:spPr>
              <a:xfrm>
                <a:off x="220331" y="3000057"/>
                <a:ext cx="8476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A[ID]+=2;</a:t>
                </a:r>
                <a:endParaRPr lang="en-US" sz="1200" dirty="0"/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1134731" y="2987357"/>
                <a:ext cx="8476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A[ID]+=2;</a:t>
                </a:r>
                <a:endParaRPr lang="en-US" sz="1200" dirty="0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2011031" y="3000057"/>
                <a:ext cx="8476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A[ID]+=</a:t>
                </a:r>
                <a:r>
                  <a:rPr lang="en-US" sz="1200" dirty="0" smtClean="0"/>
                  <a:t>2</a:t>
                </a:r>
                <a:r>
                  <a:rPr lang="en-US" sz="1200" dirty="0" smtClean="0"/>
                  <a:t>;</a:t>
                </a:r>
                <a:endParaRPr lang="en-US" sz="1200" dirty="0"/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2963531" y="3000057"/>
                <a:ext cx="8476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A[ID]+=2;</a:t>
                </a:r>
                <a:endParaRPr lang="en-US" sz="1200" dirty="0"/>
              </a:p>
            </p:txBody>
          </p:sp>
        </p:grpSp>
      </p:grpSp>
      <p:grpSp>
        <p:nvGrpSpPr>
          <p:cNvPr id="190" name="Group 189"/>
          <p:cNvGrpSpPr/>
          <p:nvPr/>
        </p:nvGrpSpPr>
        <p:grpSpPr>
          <a:xfrm>
            <a:off x="220331" y="3785056"/>
            <a:ext cx="3484231" cy="292100"/>
            <a:chOff x="239575" y="4010223"/>
            <a:chExt cx="3484231" cy="292100"/>
          </a:xfrm>
        </p:grpSpPr>
        <p:sp>
          <p:nvSpPr>
            <p:cNvPr id="186" name="Rectangle 185"/>
            <p:cNvSpPr/>
            <p:nvPr/>
          </p:nvSpPr>
          <p:spPr bwMode="auto">
            <a:xfrm>
              <a:off x="239575" y="4022923"/>
              <a:ext cx="779131" cy="266700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7" name="Rectangle 186"/>
            <p:cNvSpPr/>
            <p:nvPr/>
          </p:nvSpPr>
          <p:spPr bwMode="auto">
            <a:xfrm>
              <a:off x="1153975" y="4010223"/>
              <a:ext cx="779131" cy="266700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8" name="Rectangle 187"/>
            <p:cNvSpPr/>
            <p:nvPr/>
          </p:nvSpPr>
          <p:spPr bwMode="auto">
            <a:xfrm>
              <a:off x="2030275" y="4022923"/>
              <a:ext cx="779131" cy="266700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Rectangle 188"/>
            <p:cNvSpPr/>
            <p:nvPr/>
          </p:nvSpPr>
          <p:spPr bwMode="auto">
            <a:xfrm>
              <a:off x="2944675" y="4035623"/>
              <a:ext cx="779131" cy="266700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46" name="Group 245"/>
          <p:cNvGrpSpPr/>
          <p:nvPr/>
        </p:nvGrpSpPr>
        <p:grpSpPr>
          <a:xfrm>
            <a:off x="215900" y="2384623"/>
            <a:ext cx="3484657" cy="2790111"/>
            <a:chOff x="241300" y="2029023"/>
            <a:chExt cx="3484657" cy="2790111"/>
          </a:xfrm>
        </p:grpSpPr>
        <p:grpSp>
          <p:nvGrpSpPr>
            <p:cNvPr id="131" name="Group 130"/>
            <p:cNvGrpSpPr/>
            <p:nvPr/>
          </p:nvGrpSpPr>
          <p:grpSpPr>
            <a:xfrm>
              <a:off x="241300" y="2029023"/>
              <a:ext cx="3484657" cy="269677"/>
              <a:chOff x="245664" y="2384623"/>
              <a:chExt cx="3484657" cy="269677"/>
            </a:xfrm>
          </p:grpSpPr>
          <p:sp>
            <p:nvSpPr>
              <p:cNvPr id="113" name="Rectangle 112"/>
              <p:cNvSpPr/>
              <p:nvPr/>
            </p:nvSpPr>
            <p:spPr bwMode="auto">
              <a:xfrm>
                <a:off x="245664" y="2384623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 bwMode="auto">
              <a:xfrm>
                <a:off x="1141275" y="2384623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 bwMode="auto">
              <a:xfrm>
                <a:off x="2041352" y="2387600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6" name="Rectangle 115"/>
              <p:cNvSpPr/>
              <p:nvPr/>
            </p:nvSpPr>
            <p:spPr bwMode="auto">
              <a:xfrm>
                <a:off x="2951190" y="2387600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>
              <a:off x="476906" y="4449802"/>
              <a:ext cx="3043544" cy="369332"/>
              <a:chOff x="481270" y="4805402"/>
              <a:chExt cx="3043544" cy="369332"/>
            </a:xfrm>
          </p:grpSpPr>
          <p:sp>
            <p:nvSpPr>
              <p:cNvPr id="191" name="TextBox 190"/>
              <p:cNvSpPr txBox="1"/>
              <p:nvPr/>
            </p:nvSpPr>
            <p:spPr>
              <a:xfrm>
                <a:off x="4812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13956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193" name="TextBox 192"/>
              <p:cNvSpPr txBox="1"/>
              <p:nvPr/>
            </p:nvSpPr>
            <p:spPr>
              <a:xfrm>
                <a:off x="23100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32117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3</a:t>
                </a:r>
                <a:endParaRPr lang="en-US" dirty="0"/>
              </a:p>
            </p:txBody>
          </p:sp>
        </p:grpSp>
      </p:grpSp>
      <p:grpSp>
        <p:nvGrpSpPr>
          <p:cNvPr id="222" name="Group 221"/>
          <p:cNvGrpSpPr/>
          <p:nvPr/>
        </p:nvGrpSpPr>
        <p:grpSpPr>
          <a:xfrm>
            <a:off x="215900" y="3010356"/>
            <a:ext cx="3484657" cy="2167811"/>
            <a:chOff x="245664" y="3019623"/>
            <a:chExt cx="3484657" cy="2167811"/>
          </a:xfrm>
        </p:grpSpPr>
        <p:grpSp>
          <p:nvGrpSpPr>
            <p:cNvPr id="178" name="Group 177"/>
            <p:cNvGrpSpPr/>
            <p:nvPr/>
          </p:nvGrpSpPr>
          <p:grpSpPr>
            <a:xfrm>
              <a:off x="245664" y="3019623"/>
              <a:ext cx="3484657" cy="841177"/>
              <a:chOff x="245664" y="3019623"/>
              <a:chExt cx="3484657" cy="841177"/>
            </a:xfrm>
          </p:grpSpPr>
          <p:sp>
            <p:nvSpPr>
              <p:cNvPr id="174" name="Rectangle 173"/>
              <p:cNvSpPr/>
              <p:nvPr/>
            </p:nvSpPr>
            <p:spPr bwMode="auto">
              <a:xfrm>
                <a:off x="245664" y="3019623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5" name="Rectangle 174"/>
              <p:cNvSpPr/>
              <p:nvPr/>
            </p:nvSpPr>
            <p:spPr bwMode="auto">
              <a:xfrm>
                <a:off x="1141275" y="3591123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6" name="Rectangle 175"/>
              <p:cNvSpPr/>
              <p:nvPr/>
            </p:nvSpPr>
            <p:spPr bwMode="auto">
              <a:xfrm>
                <a:off x="2041352" y="3022600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7" name="Rectangle 176"/>
              <p:cNvSpPr/>
              <p:nvPr/>
            </p:nvSpPr>
            <p:spPr bwMode="auto">
              <a:xfrm>
                <a:off x="2951190" y="3594100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96" name="Group 195"/>
            <p:cNvGrpSpPr/>
            <p:nvPr/>
          </p:nvGrpSpPr>
          <p:grpSpPr>
            <a:xfrm>
              <a:off x="481270" y="4818102"/>
              <a:ext cx="3043544" cy="369332"/>
              <a:chOff x="481270" y="4805402"/>
              <a:chExt cx="3043544" cy="369332"/>
            </a:xfrm>
          </p:grpSpPr>
          <p:sp>
            <p:nvSpPr>
              <p:cNvPr id="197" name="TextBox 196"/>
              <p:cNvSpPr txBox="1"/>
              <p:nvPr/>
            </p:nvSpPr>
            <p:spPr>
              <a:xfrm>
                <a:off x="4812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13956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99" name="TextBox 198"/>
              <p:cNvSpPr txBox="1"/>
              <p:nvPr/>
            </p:nvSpPr>
            <p:spPr>
              <a:xfrm>
                <a:off x="23100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en-US" dirty="0"/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32117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</p:grpSp>
      </p:grpSp>
      <p:grpSp>
        <p:nvGrpSpPr>
          <p:cNvPr id="251" name="Group 250"/>
          <p:cNvGrpSpPr/>
          <p:nvPr/>
        </p:nvGrpSpPr>
        <p:grpSpPr>
          <a:xfrm>
            <a:off x="-4171" y="3197423"/>
            <a:ext cx="7703739" cy="3660577"/>
            <a:chOff x="-4171" y="3197423"/>
            <a:chExt cx="7703739" cy="3660577"/>
          </a:xfrm>
        </p:grpSpPr>
        <p:grpSp>
          <p:nvGrpSpPr>
            <p:cNvPr id="247" name="Group 246"/>
            <p:cNvGrpSpPr/>
            <p:nvPr/>
          </p:nvGrpSpPr>
          <p:grpSpPr>
            <a:xfrm>
              <a:off x="218722" y="3197423"/>
              <a:ext cx="3479867" cy="2006144"/>
              <a:chOff x="-390878" y="3222823"/>
              <a:chExt cx="3479867" cy="2006144"/>
            </a:xfrm>
          </p:grpSpPr>
          <p:grpSp>
            <p:nvGrpSpPr>
              <p:cNvPr id="211" name="Group 210"/>
              <p:cNvGrpSpPr/>
              <p:nvPr/>
            </p:nvGrpSpPr>
            <p:grpSpPr>
              <a:xfrm>
                <a:off x="-169464" y="4859635"/>
                <a:ext cx="3043544" cy="369332"/>
                <a:chOff x="481270" y="4805402"/>
                <a:chExt cx="3043544" cy="369332"/>
              </a:xfrm>
            </p:grpSpPr>
            <p:sp>
              <p:nvSpPr>
                <p:cNvPr id="212" name="TextBox 211"/>
                <p:cNvSpPr txBox="1"/>
                <p:nvPr/>
              </p:nvSpPr>
              <p:spPr>
                <a:xfrm>
                  <a:off x="481270" y="4805402"/>
                  <a:ext cx="3130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4</a:t>
                  </a:r>
                  <a:endParaRPr lang="en-US" dirty="0"/>
                </a:p>
              </p:txBody>
            </p:sp>
            <p:sp>
              <p:nvSpPr>
                <p:cNvPr id="213" name="TextBox 212"/>
                <p:cNvSpPr txBox="1"/>
                <p:nvPr/>
              </p:nvSpPr>
              <p:spPr>
                <a:xfrm>
                  <a:off x="1395670" y="4805402"/>
                  <a:ext cx="3130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0</a:t>
                  </a:r>
                  <a:endParaRPr lang="en-US" dirty="0"/>
                </a:p>
              </p:txBody>
            </p:sp>
            <p:sp>
              <p:nvSpPr>
                <p:cNvPr id="214" name="TextBox 213"/>
                <p:cNvSpPr txBox="1"/>
                <p:nvPr/>
              </p:nvSpPr>
              <p:spPr>
                <a:xfrm>
                  <a:off x="2310070" y="4805402"/>
                  <a:ext cx="3130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8</a:t>
                  </a:r>
                  <a:endParaRPr lang="en-US" dirty="0"/>
                </a:p>
              </p:txBody>
            </p:sp>
            <p:sp>
              <p:nvSpPr>
                <p:cNvPr id="215" name="TextBox 214"/>
                <p:cNvSpPr txBox="1"/>
                <p:nvPr/>
              </p:nvSpPr>
              <p:spPr>
                <a:xfrm>
                  <a:off x="3211770" y="4805402"/>
                  <a:ext cx="3130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0</a:t>
                  </a:r>
                  <a:endParaRPr lang="en-US" dirty="0"/>
                </a:p>
              </p:txBody>
            </p:sp>
          </p:grpSp>
          <p:grpSp>
            <p:nvGrpSpPr>
              <p:cNvPr id="185" name="Group 184"/>
              <p:cNvGrpSpPr/>
              <p:nvPr/>
            </p:nvGrpSpPr>
            <p:grpSpPr>
              <a:xfrm>
                <a:off x="-390878" y="3222823"/>
                <a:ext cx="3479867" cy="850900"/>
                <a:chOff x="245664" y="3222823"/>
                <a:chExt cx="3479867" cy="850900"/>
              </a:xfrm>
            </p:grpSpPr>
            <p:sp>
              <p:nvSpPr>
                <p:cNvPr id="180" name="Rectangle 179"/>
                <p:cNvSpPr/>
                <p:nvPr/>
              </p:nvSpPr>
              <p:spPr bwMode="auto">
                <a:xfrm>
                  <a:off x="245664" y="3222823"/>
                  <a:ext cx="779131" cy="266700"/>
                </a:xfrm>
                <a:prstGeom prst="rect">
                  <a:avLst/>
                </a:prstGeom>
                <a:solidFill>
                  <a:srgbClr val="80FF00">
                    <a:alpha val="40000"/>
                  </a:srgb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lg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0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" name="Rectangle 180"/>
                <p:cNvSpPr/>
                <p:nvPr/>
              </p:nvSpPr>
              <p:spPr bwMode="auto">
                <a:xfrm>
                  <a:off x="1141275" y="3807023"/>
                  <a:ext cx="779131" cy="266700"/>
                </a:xfrm>
                <a:prstGeom prst="rect">
                  <a:avLst/>
                </a:prstGeom>
                <a:solidFill>
                  <a:srgbClr val="FF0000">
                    <a:alpha val="40000"/>
                  </a:srgb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lg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0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2" name="Rectangle 181"/>
                <p:cNvSpPr/>
                <p:nvPr/>
              </p:nvSpPr>
              <p:spPr bwMode="auto">
                <a:xfrm>
                  <a:off x="2041352" y="3225800"/>
                  <a:ext cx="779131" cy="266700"/>
                </a:xfrm>
                <a:prstGeom prst="rect">
                  <a:avLst/>
                </a:prstGeom>
                <a:solidFill>
                  <a:srgbClr val="80FF00">
                    <a:alpha val="40000"/>
                  </a:srgb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lg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0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4" name="Rectangle 183"/>
                <p:cNvSpPr/>
                <p:nvPr/>
              </p:nvSpPr>
              <p:spPr bwMode="auto">
                <a:xfrm>
                  <a:off x="2946400" y="3797300"/>
                  <a:ext cx="779131" cy="266700"/>
                </a:xfrm>
                <a:prstGeom prst="rect">
                  <a:avLst/>
                </a:prstGeom>
                <a:solidFill>
                  <a:srgbClr val="FF0000">
                    <a:alpha val="40000"/>
                  </a:srgb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lg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0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sp>
          <p:nvSpPr>
            <p:cNvPr id="226" name="TextBox 225"/>
            <p:cNvSpPr txBox="1"/>
            <p:nvPr/>
          </p:nvSpPr>
          <p:spPr>
            <a:xfrm>
              <a:off x="-4171" y="5934670"/>
              <a:ext cx="770373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When branches occur in the code (e.g. due to if statements) the divergent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threads </a:t>
              </a:r>
              <a:r>
                <a:rPr lang="en-US" dirty="0" smtClean="0"/>
                <a:t>will become inactive until the conforming threads complete their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separate </a:t>
              </a:r>
              <a:r>
                <a:rPr lang="en-US" dirty="0" smtClean="0"/>
                <a:t>execution.</a:t>
              </a:r>
              <a:endParaRPr lang="en-US" dirty="0"/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139700" y="4063196"/>
            <a:ext cx="4572000" cy="2694008"/>
            <a:chOff x="169531" y="4073723"/>
            <a:chExt cx="4572000" cy="2694008"/>
          </a:xfrm>
        </p:grpSpPr>
        <p:grpSp>
          <p:nvGrpSpPr>
            <p:cNvPr id="225" name="Group 224"/>
            <p:cNvGrpSpPr/>
            <p:nvPr/>
          </p:nvGrpSpPr>
          <p:grpSpPr>
            <a:xfrm>
              <a:off x="245664" y="4073723"/>
              <a:ext cx="3484657" cy="1101011"/>
              <a:chOff x="245664" y="4073723"/>
              <a:chExt cx="3484657" cy="1101011"/>
            </a:xfrm>
          </p:grpSpPr>
          <p:grpSp>
            <p:nvGrpSpPr>
              <p:cNvPr id="206" name="Group 205"/>
              <p:cNvGrpSpPr/>
              <p:nvPr/>
            </p:nvGrpSpPr>
            <p:grpSpPr>
              <a:xfrm>
                <a:off x="245664" y="4073723"/>
                <a:ext cx="3484657" cy="269677"/>
                <a:chOff x="245664" y="2384623"/>
                <a:chExt cx="3484657" cy="269677"/>
              </a:xfrm>
            </p:grpSpPr>
            <p:sp>
              <p:nvSpPr>
                <p:cNvPr id="207" name="Rectangle 206"/>
                <p:cNvSpPr/>
                <p:nvPr/>
              </p:nvSpPr>
              <p:spPr bwMode="auto">
                <a:xfrm>
                  <a:off x="245664" y="2384623"/>
                  <a:ext cx="779131" cy="266700"/>
                </a:xfrm>
                <a:prstGeom prst="rect">
                  <a:avLst/>
                </a:prstGeom>
                <a:solidFill>
                  <a:srgbClr val="80FF00">
                    <a:alpha val="40000"/>
                  </a:srgb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lg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0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08" name="Rectangle 207"/>
                <p:cNvSpPr/>
                <p:nvPr/>
              </p:nvSpPr>
              <p:spPr bwMode="auto">
                <a:xfrm>
                  <a:off x="1141275" y="2384623"/>
                  <a:ext cx="779131" cy="266700"/>
                </a:xfrm>
                <a:prstGeom prst="rect">
                  <a:avLst/>
                </a:prstGeom>
                <a:solidFill>
                  <a:srgbClr val="80FF00">
                    <a:alpha val="40000"/>
                  </a:srgb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lg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0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09" name="Rectangle 208"/>
                <p:cNvSpPr/>
                <p:nvPr/>
              </p:nvSpPr>
              <p:spPr bwMode="auto">
                <a:xfrm>
                  <a:off x="2041352" y="2387600"/>
                  <a:ext cx="779131" cy="266700"/>
                </a:xfrm>
                <a:prstGeom prst="rect">
                  <a:avLst/>
                </a:prstGeom>
                <a:solidFill>
                  <a:srgbClr val="80FF00">
                    <a:alpha val="40000"/>
                  </a:srgb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lg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0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10" name="Rectangle 209"/>
                <p:cNvSpPr/>
                <p:nvPr/>
              </p:nvSpPr>
              <p:spPr bwMode="auto">
                <a:xfrm>
                  <a:off x="2951190" y="2387600"/>
                  <a:ext cx="779131" cy="266700"/>
                </a:xfrm>
                <a:prstGeom prst="rect">
                  <a:avLst/>
                </a:prstGeom>
                <a:solidFill>
                  <a:srgbClr val="80FF00">
                    <a:alpha val="40000"/>
                  </a:srgb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lg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40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216" name="Group 215"/>
              <p:cNvGrpSpPr/>
              <p:nvPr/>
            </p:nvGrpSpPr>
            <p:grpSpPr>
              <a:xfrm>
                <a:off x="455523" y="4805402"/>
                <a:ext cx="3043544" cy="369332"/>
                <a:chOff x="481270" y="4805402"/>
                <a:chExt cx="3043544" cy="369332"/>
              </a:xfrm>
            </p:grpSpPr>
            <p:sp>
              <p:nvSpPr>
                <p:cNvPr id="217" name="TextBox 216"/>
                <p:cNvSpPr txBox="1"/>
                <p:nvPr/>
              </p:nvSpPr>
              <p:spPr>
                <a:xfrm>
                  <a:off x="481270" y="4805402"/>
                  <a:ext cx="3130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6</a:t>
                  </a:r>
                  <a:endParaRPr lang="en-US" dirty="0"/>
                </a:p>
              </p:txBody>
            </p:sp>
            <p:sp>
              <p:nvSpPr>
                <p:cNvPr id="218" name="TextBox 217"/>
                <p:cNvSpPr txBox="1"/>
                <p:nvPr/>
              </p:nvSpPr>
              <p:spPr>
                <a:xfrm>
                  <a:off x="1395670" y="4805402"/>
                  <a:ext cx="3130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</a:t>
                  </a:r>
                  <a:endParaRPr lang="en-US" dirty="0"/>
                </a:p>
              </p:txBody>
            </p:sp>
            <p:sp>
              <p:nvSpPr>
                <p:cNvPr id="219" name="TextBox 218"/>
                <p:cNvSpPr txBox="1"/>
                <p:nvPr/>
              </p:nvSpPr>
              <p:spPr>
                <a:xfrm>
                  <a:off x="2310070" y="4805402"/>
                  <a:ext cx="4414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10</a:t>
                  </a:r>
                  <a:endParaRPr lang="en-US" dirty="0"/>
                </a:p>
              </p:txBody>
            </p:sp>
            <p:sp>
              <p:nvSpPr>
                <p:cNvPr id="220" name="TextBox 219"/>
                <p:cNvSpPr txBox="1"/>
                <p:nvPr/>
              </p:nvSpPr>
              <p:spPr>
                <a:xfrm>
                  <a:off x="3211770" y="4805402"/>
                  <a:ext cx="3130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</a:t>
                  </a:r>
                  <a:endParaRPr lang="en-US" dirty="0"/>
                </a:p>
              </p:txBody>
            </p:sp>
          </p:grpSp>
        </p:grpSp>
        <p:sp>
          <p:nvSpPr>
            <p:cNvPr id="228" name="Rectangle 227"/>
            <p:cNvSpPr/>
            <p:nvPr/>
          </p:nvSpPr>
          <p:spPr>
            <a:xfrm>
              <a:off x="169531" y="6121400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dirty="0" smtClean="0"/>
                <a:t>When execution merges, the threads can continue to operate in parallel.</a:t>
              </a:r>
              <a:endParaRPr lang="en-US" dirty="0"/>
            </a:p>
          </p:txBody>
        </p:sp>
      </p:grpSp>
      <p:grpSp>
        <p:nvGrpSpPr>
          <p:cNvPr id="248" name="Group 247"/>
          <p:cNvGrpSpPr/>
          <p:nvPr/>
        </p:nvGrpSpPr>
        <p:grpSpPr>
          <a:xfrm>
            <a:off x="221686" y="2778323"/>
            <a:ext cx="3484657" cy="2412544"/>
            <a:chOff x="221686" y="2765623"/>
            <a:chExt cx="3484657" cy="2412544"/>
          </a:xfrm>
        </p:grpSpPr>
        <p:grpSp>
          <p:nvGrpSpPr>
            <p:cNvPr id="168" name="Group 167"/>
            <p:cNvGrpSpPr/>
            <p:nvPr/>
          </p:nvGrpSpPr>
          <p:grpSpPr>
            <a:xfrm>
              <a:off x="221686" y="2765623"/>
              <a:ext cx="3484657" cy="269677"/>
              <a:chOff x="245664" y="2384623"/>
              <a:chExt cx="3484657" cy="269677"/>
            </a:xfrm>
          </p:grpSpPr>
          <p:sp>
            <p:nvSpPr>
              <p:cNvPr id="169" name="Rectangle 168"/>
              <p:cNvSpPr/>
              <p:nvPr/>
            </p:nvSpPr>
            <p:spPr bwMode="auto">
              <a:xfrm>
                <a:off x="245664" y="2384623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0" name="Rectangle 169"/>
              <p:cNvSpPr/>
              <p:nvPr/>
            </p:nvSpPr>
            <p:spPr bwMode="auto">
              <a:xfrm>
                <a:off x="1141275" y="2384623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1" name="Rectangle 170"/>
              <p:cNvSpPr/>
              <p:nvPr/>
            </p:nvSpPr>
            <p:spPr bwMode="auto">
              <a:xfrm>
                <a:off x="2041352" y="2387600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2" name="Rectangle 171"/>
              <p:cNvSpPr/>
              <p:nvPr/>
            </p:nvSpPr>
            <p:spPr bwMode="auto">
              <a:xfrm>
                <a:off x="2951190" y="2387600"/>
                <a:ext cx="779131" cy="266700"/>
              </a:xfrm>
              <a:prstGeom prst="rect">
                <a:avLst/>
              </a:prstGeom>
              <a:solidFill>
                <a:srgbClr val="80FF00">
                  <a:alpha val="4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41" name="Group 240"/>
            <p:cNvGrpSpPr/>
            <p:nvPr/>
          </p:nvGrpSpPr>
          <p:grpSpPr>
            <a:xfrm>
              <a:off x="446728" y="4808835"/>
              <a:ext cx="3043544" cy="369332"/>
              <a:chOff x="481270" y="4805402"/>
              <a:chExt cx="3043544" cy="369332"/>
            </a:xfrm>
          </p:grpSpPr>
          <p:sp>
            <p:nvSpPr>
              <p:cNvPr id="242" name="TextBox 241"/>
              <p:cNvSpPr txBox="1"/>
              <p:nvPr/>
            </p:nvSpPr>
            <p:spPr>
              <a:xfrm>
                <a:off x="4812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243" name="TextBox 242"/>
              <p:cNvSpPr txBox="1"/>
              <p:nvPr/>
            </p:nvSpPr>
            <p:spPr>
              <a:xfrm>
                <a:off x="13956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244" name="TextBox 243"/>
              <p:cNvSpPr txBox="1"/>
              <p:nvPr/>
            </p:nvSpPr>
            <p:spPr>
              <a:xfrm>
                <a:off x="23100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245" name="TextBox 244"/>
              <p:cNvSpPr txBox="1"/>
              <p:nvPr/>
            </p:nvSpPr>
            <p:spPr>
              <a:xfrm>
                <a:off x="3211770" y="4805402"/>
                <a:ext cx="3130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3</a:t>
                </a:r>
                <a:endParaRPr lang="en-US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33400" y="620743"/>
            <a:ext cx="8610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A50021"/>
                </a:solidFill>
              </a:rPr>
              <a:t>CUDA Programming Model</a:t>
            </a:r>
            <a:endParaRPr lang="en-US" sz="4000" b="1" dirty="0">
              <a:solidFill>
                <a:srgbClr val="A50021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762000" y="17653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054100" y="17653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62000" y="20574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054100" y="20574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346200" y="17653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638300" y="17653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346200" y="20574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638300" y="20574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62000" y="23495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054100" y="23495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62000" y="26416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054100" y="26416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346200" y="23495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638300" y="23495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346200" y="26416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638300" y="26416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930400" y="17653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222500" y="17653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930400" y="20574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222500" y="20574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514600" y="17653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06700" y="17653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514600" y="20574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2806700" y="20574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930400" y="23495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2222500" y="23495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930400" y="26416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2222500" y="26416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2514600" y="23495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2806700" y="23495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2514600" y="26416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806700" y="26416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62000" y="29337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054100" y="29337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62000" y="32258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1054100" y="32258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1346200" y="29337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1638300" y="29337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1346200" y="32258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1638300" y="32258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62000" y="35179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1054100" y="35179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762000" y="38100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1054100" y="38100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1346200" y="35179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1638300" y="35179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1346200" y="38100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1638300" y="38100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1930400" y="29337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2222500" y="29337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1930400" y="32258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2222500" y="32258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2514600" y="29337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2806700" y="29337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2514600" y="32258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2806700" y="32258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1930400" y="35179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2222500" y="35179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1930400" y="38100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2222500" y="38100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2514600" y="35179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2806700" y="35179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2514600" y="38100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2806700" y="38100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2806700" y="1765300"/>
            <a:ext cx="292100" cy="292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4991100" y="2374900"/>
            <a:ext cx="292100" cy="292100"/>
          </a:xfrm>
          <a:prstGeom prst="rect">
            <a:avLst/>
          </a:prstGeom>
          <a:solidFill>
            <a:srgbClr val="0080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5283200" y="2374900"/>
            <a:ext cx="292100" cy="292100"/>
          </a:xfrm>
          <a:prstGeom prst="rect">
            <a:avLst/>
          </a:prstGeom>
          <a:solidFill>
            <a:srgbClr val="66CC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4991100" y="2667000"/>
            <a:ext cx="292100" cy="29210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5283200" y="2667000"/>
            <a:ext cx="292100" cy="292100"/>
          </a:xfrm>
          <a:prstGeom prst="rect">
            <a:avLst/>
          </a:prstGeom>
          <a:solidFill>
            <a:srgbClr val="33339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5575300" y="2374900"/>
            <a:ext cx="292100" cy="292100"/>
          </a:xfrm>
          <a:prstGeom prst="rect">
            <a:avLst/>
          </a:prstGeom>
          <a:solidFill>
            <a:srgbClr val="CCFF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867400" y="2374900"/>
            <a:ext cx="292100" cy="292100"/>
          </a:xfrm>
          <a:prstGeom prst="rect">
            <a:avLst/>
          </a:prstGeom>
          <a:solidFill>
            <a:srgbClr val="80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5575300" y="2667000"/>
            <a:ext cx="292100" cy="292100"/>
          </a:xfrm>
          <a:prstGeom prst="rect">
            <a:avLst/>
          </a:prstGeom>
          <a:solidFill>
            <a:srgbClr val="A5002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5867400" y="2667000"/>
            <a:ext cx="292100" cy="292100"/>
          </a:xfrm>
          <a:prstGeom prst="rect">
            <a:avLst/>
          </a:prstGeom>
          <a:solidFill>
            <a:srgbClr val="0066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4991100" y="2959100"/>
            <a:ext cx="292100" cy="292100"/>
          </a:xfrm>
          <a:prstGeom prst="rect">
            <a:avLst/>
          </a:prstGeom>
          <a:solidFill>
            <a:srgbClr val="C4BD97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5283200" y="2959100"/>
            <a:ext cx="292100" cy="292100"/>
          </a:xfrm>
          <a:prstGeom prst="rect">
            <a:avLst/>
          </a:prstGeom>
          <a:solidFill>
            <a:srgbClr val="CC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4991100" y="3251200"/>
            <a:ext cx="292100" cy="292100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5283200" y="3251200"/>
            <a:ext cx="292100" cy="2921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5575300" y="2959100"/>
            <a:ext cx="292100" cy="292100"/>
          </a:xfrm>
          <a:prstGeom prst="rect">
            <a:avLst/>
          </a:prstGeom>
          <a:solidFill>
            <a:srgbClr val="8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5867400" y="2959100"/>
            <a:ext cx="292100" cy="29210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5575300" y="3251200"/>
            <a:ext cx="292100" cy="292100"/>
          </a:xfrm>
          <a:prstGeom prst="rect">
            <a:avLst/>
          </a:prstGeom>
          <a:solidFill>
            <a:srgbClr val="CC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5867400" y="3251200"/>
            <a:ext cx="292100" cy="292100"/>
          </a:xfrm>
          <a:prstGeom prst="rect">
            <a:avLst/>
          </a:prstGeom>
          <a:solidFill>
            <a:srgbClr val="3366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749300" y="1752600"/>
            <a:ext cx="2349500" cy="2362200"/>
            <a:chOff x="6121400" y="2552700"/>
            <a:chExt cx="2349500" cy="2362200"/>
          </a:xfrm>
        </p:grpSpPr>
        <p:sp>
          <p:nvSpPr>
            <p:cNvPr id="85" name="Rectangle 84"/>
            <p:cNvSpPr/>
            <p:nvPr/>
          </p:nvSpPr>
          <p:spPr bwMode="auto">
            <a:xfrm>
              <a:off x="7302500" y="3733800"/>
              <a:ext cx="1168400" cy="1181100"/>
            </a:xfrm>
            <a:prstGeom prst="rect">
              <a:avLst/>
            </a:prstGeom>
            <a:noFill/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6134100" y="3733800"/>
              <a:ext cx="1168400" cy="1181100"/>
            </a:xfrm>
            <a:prstGeom prst="rect">
              <a:avLst/>
            </a:prstGeom>
            <a:noFill/>
            <a:ln w="38100" cap="flat" cmpd="sng" algn="ctr">
              <a:solidFill>
                <a:srgbClr val="0080FF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7302500" y="2552700"/>
              <a:ext cx="1168400" cy="1181100"/>
            </a:xfrm>
            <a:prstGeom prst="rect">
              <a:avLst/>
            </a:prstGeom>
            <a:noFill/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6121400" y="2552700"/>
              <a:ext cx="1168400" cy="1181100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4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0" name="Rectangle 89"/>
          <p:cNvSpPr/>
          <p:nvPr/>
        </p:nvSpPr>
        <p:spPr bwMode="auto">
          <a:xfrm>
            <a:off x="762000" y="4762500"/>
            <a:ext cx="2336800" cy="1828800"/>
          </a:xfrm>
          <a:prstGeom prst="rect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882650" y="6089650"/>
            <a:ext cx="2102400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869950" y="4940300"/>
            <a:ext cx="463550" cy="76200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035050" y="6115050"/>
            <a:ext cx="174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 Memory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 bwMode="auto">
          <a:xfrm>
            <a:off x="1416050" y="4940300"/>
            <a:ext cx="463550" cy="762000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1974850" y="4927600"/>
            <a:ext cx="463550" cy="762000"/>
          </a:xfrm>
          <a:prstGeom prst="rect">
            <a:avLst/>
          </a:prstGeom>
          <a:solidFill>
            <a:srgbClr val="66CC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7" name="Rectangle 96"/>
          <p:cNvSpPr/>
          <p:nvPr/>
        </p:nvSpPr>
        <p:spPr bwMode="auto">
          <a:xfrm>
            <a:off x="2520950" y="4927600"/>
            <a:ext cx="463550" cy="762000"/>
          </a:xfrm>
          <a:prstGeom prst="rect">
            <a:avLst/>
          </a:prstGeom>
          <a:solidFill>
            <a:srgbClr val="008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" name="Freeform 105"/>
          <p:cNvSpPr/>
          <p:nvPr/>
        </p:nvSpPr>
        <p:spPr bwMode="auto">
          <a:xfrm>
            <a:off x="2576210" y="49657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9" name="Freeform 118"/>
          <p:cNvSpPr/>
          <p:nvPr/>
        </p:nvSpPr>
        <p:spPr bwMode="auto">
          <a:xfrm>
            <a:off x="2677810" y="49784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0" name="Freeform 119"/>
          <p:cNvSpPr/>
          <p:nvPr/>
        </p:nvSpPr>
        <p:spPr bwMode="auto">
          <a:xfrm>
            <a:off x="2792110" y="49784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Freeform 120"/>
          <p:cNvSpPr/>
          <p:nvPr/>
        </p:nvSpPr>
        <p:spPr bwMode="auto">
          <a:xfrm>
            <a:off x="2906410" y="49784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2" name="Freeform 121"/>
          <p:cNvSpPr/>
          <p:nvPr/>
        </p:nvSpPr>
        <p:spPr bwMode="auto">
          <a:xfrm>
            <a:off x="2030110" y="49657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Freeform 122"/>
          <p:cNvSpPr/>
          <p:nvPr/>
        </p:nvSpPr>
        <p:spPr bwMode="auto">
          <a:xfrm>
            <a:off x="2131710" y="49784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4" name="Freeform 123"/>
          <p:cNvSpPr/>
          <p:nvPr/>
        </p:nvSpPr>
        <p:spPr bwMode="auto">
          <a:xfrm>
            <a:off x="2246010" y="49784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5" name="Freeform 124"/>
          <p:cNvSpPr/>
          <p:nvPr/>
        </p:nvSpPr>
        <p:spPr bwMode="auto">
          <a:xfrm>
            <a:off x="2360310" y="49784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6" name="Freeform 125"/>
          <p:cNvSpPr/>
          <p:nvPr/>
        </p:nvSpPr>
        <p:spPr bwMode="auto">
          <a:xfrm>
            <a:off x="1471310" y="49403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7" name="Freeform 126"/>
          <p:cNvSpPr/>
          <p:nvPr/>
        </p:nvSpPr>
        <p:spPr bwMode="auto">
          <a:xfrm>
            <a:off x="1572910" y="49530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8" name="Freeform 127"/>
          <p:cNvSpPr/>
          <p:nvPr/>
        </p:nvSpPr>
        <p:spPr bwMode="auto">
          <a:xfrm>
            <a:off x="1687210" y="49530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9" name="Freeform 128"/>
          <p:cNvSpPr/>
          <p:nvPr/>
        </p:nvSpPr>
        <p:spPr bwMode="auto">
          <a:xfrm>
            <a:off x="1801510" y="49530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0" name="Freeform 129"/>
          <p:cNvSpPr/>
          <p:nvPr/>
        </p:nvSpPr>
        <p:spPr bwMode="auto">
          <a:xfrm>
            <a:off x="925210" y="49403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1" name="Freeform 130"/>
          <p:cNvSpPr/>
          <p:nvPr/>
        </p:nvSpPr>
        <p:spPr bwMode="auto">
          <a:xfrm>
            <a:off x="1026810" y="49530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2" name="Freeform 131"/>
          <p:cNvSpPr/>
          <p:nvPr/>
        </p:nvSpPr>
        <p:spPr bwMode="auto">
          <a:xfrm>
            <a:off x="1141110" y="49530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3" name="Freeform 132"/>
          <p:cNvSpPr/>
          <p:nvPr/>
        </p:nvSpPr>
        <p:spPr bwMode="auto">
          <a:xfrm>
            <a:off x="1255410" y="49530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4" name="Rectangle 133"/>
          <p:cNvSpPr/>
          <p:nvPr/>
        </p:nvSpPr>
        <p:spPr bwMode="auto">
          <a:xfrm>
            <a:off x="869950" y="5765800"/>
            <a:ext cx="463550" cy="203200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5" name="Rectangle 134"/>
          <p:cNvSpPr/>
          <p:nvPr/>
        </p:nvSpPr>
        <p:spPr bwMode="auto">
          <a:xfrm>
            <a:off x="1428750" y="5765800"/>
            <a:ext cx="463550" cy="203200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6" name="Rectangle 135"/>
          <p:cNvSpPr/>
          <p:nvPr/>
        </p:nvSpPr>
        <p:spPr bwMode="auto">
          <a:xfrm>
            <a:off x="1987550" y="5778500"/>
            <a:ext cx="463550" cy="203200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7" name="Rectangle 136"/>
          <p:cNvSpPr/>
          <p:nvPr/>
        </p:nvSpPr>
        <p:spPr bwMode="auto">
          <a:xfrm>
            <a:off x="2533650" y="5778500"/>
            <a:ext cx="463550" cy="203200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168877" y="4234934"/>
            <a:ext cx="160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GPU DEVICE</a:t>
            </a:r>
            <a:endParaRPr lang="en-US" dirty="0"/>
          </a:p>
        </p:txBody>
      </p:sp>
      <p:sp>
        <p:nvSpPr>
          <p:cNvPr id="139" name="TextBox 138"/>
          <p:cNvSpPr txBox="1"/>
          <p:nvPr/>
        </p:nvSpPr>
        <p:spPr>
          <a:xfrm>
            <a:off x="1517650" y="135786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140" name="Rectangle 139"/>
          <p:cNvSpPr/>
          <p:nvPr/>
        </p:nvSpPr>
        <p:spPr bwMode="auto">
          <a:xfrm>
            <a:off x="4991100" y="2374900"/>
            <a:ext cx="1168400" cy="1168400"/>
          </a:xfrm>
          <a:prstGeom prst="rect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2" name="Straight Arrow Connector 141"/>
          <p:cNvCxnSpPr/>
          <p:nvPr/>
        </p:nvCxnSpPr>
        <p:spPr bwMode="auto">
          <a:xfrm flipV="1">
            <a:off x="3098800" y="2959100"/>
            <a:ext cx="1892300" cy="5842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3" name="TextBox 142"/>
          <p:cNvSpPr txBox="1"/>
          <p:nvPr/>
        </p:nvSpPr>
        <p:spPr>
          <a:xfrm>
            <a:off x="5080126" y="1383268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4623210" y="4234934"/>
            <a:ext cx="1980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THREAD BLOCK</a:t>
            </a:r>
            <a:endParaRPr lang="en-US" dirty="0"/>
          </a:p>
        </p:txBody>
      </p:sp>
      <p:sp>
        <p:nvSpPr>
          <p:cNvPr id="145" name="Rectangle 144"/>
          <p:cNvSpPr/>
          <p:nvPr/>
        </p:nvSpPr>
        <p:spPr bwMode="auto">
          <a:xfrm>
            <a:off x="2438400" y="4762500"/>
            <a:ext cx="660400" cy="132715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6" name="Rectangle 145"/>
          <p:cNvSpPr/>
          <p:nvPr/>
        </p:nvSpPr>
        <p:spPr bwMode="auto">
          <a:xfrm>
            <a:off x="4178710" y="4787900"/>
            <a:ext cx="3288890" cy="1733750"/>
          </a:xfrm>
          <a:prstGeom prst="rect">
            <a:avLst/>
          </a:prstGeom>
          <a:solidFill>
            <a:schemeClr val="tx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7" name="Rectangle 146"/>
          <p:cNvSpPr/>
          <p:nvPr/>
        </p:nvSpPr>
        <p:spPr bwMode="auto">
          <a:xfrm>
            <a:off x="4312060" y="5854700"/>
            <a:ext cx="2994300" cy="578882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8" name="Straight Arrow Connector 147"/>
          <p:cNvCxnSpPr/>
          <p:nvPr/>
        </p:nvCxnSpPr>
        <p:spPr bwMode="auto">
          <a:xfrm>
            <a:off x="3098800" y="5562600"/>
            <a:ext cx="107991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1" name="Straight Connector 150"/>
          <p:cNvCxnSpPr>
            <a:stCxn id="147" idx="1"/>
            <a:endCxn id="147" idx="3"/>
          </p:cNvCxnSpPr>
          <p:nvPr/>
        </p:nvCxnSpPr>
        <p:spPr bwMode="auto">
          <a:xfrm rot="10800000" flipH="1">
            <a:off x="4312060" y="6144141"/>
            <a:ext cx="29943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152" name="TextBox 151"/>
          <p:cNvSpPr txBox="1"/>
          <p:nvPr/>
        </p:nvSpPr>
        <p:spPr>
          <a:xfrm>
            <a:off x="4892121" y="6140450"/>
            <a:ext cx="1787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SHARED MEMORY</a:t>
            </a:r>
            <a:endParaRPr lang="en-US" sz="1400" dirty="0"/>
          </a:p>
        </p:txBody>
      </p:sp>
      <p:sp>
        <p:nvSpPr>
          <p:cNvPr id="153" name="TextBox 152"/>
          <p:cNvSpPr txBox="1"/>
          <p:nvPr/>
        </p:nvSpPr>
        <p:spPr>
          <a:xfrm>
            <a:off x="5143500" y="5842000"/>
            <a:ext cx="1222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REGISTERS</a:t>
            </a:r>
            <a:endParaRPr lang="en-US" sz="1400" dirty="0"/>
          </a:p>
        </p:txBody>
      </p:sp>
      <p:sp>
        <p:nvSpPr>
          <p:cNvPr id="154" name="Rectangle 153"/>
          <p:cNvSpPr/>
          <p:nvPr/>
        </p:nvSpPr>
        <p:spPr bwMode="auto">
          <a:xfrm>
            <a:off x="4312060" y="5499100"/>
            <a:ext cx="136800" cy="292100"/>
          </a:xfrm>
          <a:prstGeom prst="rect">
            <a:avLst/>
          </a:prstGeom>
          <a:solidFill>
            <a:srgbClr val="0080FF"/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5" name="Rectangle 154"/>
          <p:cNvSpPr/>
          <p:nvPr/>
        </p:nvSpPr>
        <p:spPr bwMode="auto">
          <a:xfrm>
            <a:off x="4502560" y="5499100"/>
            <a:ext cx="136800" cy="292100"/>
          </a:xfrm>
          <a:prstGeom prst="rect">
            <a:avLst/>
          </a:prstGeom>
          <a:solidFill>
            <a:srgbClr val="66CCFF"/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4693060" y="5499100"/>
            <a:ext cx="136800" cy="292100"/>
          </a:xfrm>
          <a:prstGeom prst="rect">
            <a:avLst/>
          </a:prstGeom>
          <a:solidFill>
            <a:srgbClr val="CCFF66"/>
          </a:solidFill>
          <a:ln w="25400" cap="flat" cmpd="sng" algn="ctr">
            <a:solidFill>
              <a:srgbClr val="CCFF66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Rectangle 156"/>
          <p:cNvSpPr/>
          <p:nvPr/>
        </p:nvSpPr>
        <p:spPr bwMode="auto">
          <a:xfrm>
            <a:off x="4883560" y="5499100"/>
            <a:ext cx="136800" cy="292100"/>
          </a:xfrm>
          <a:prstGeom prst="rect">
            <a:avLst/>
          </a:prstGeom>
          <a:solidFill>
            <a:srgbClr val="80FF00"/>
          </a:solidFill>
          <a:ln w="25400" cap="flat" cmpd="sng" algn="ctr">
            <a:solidFill>
              <a:srgbClr val="80FF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8" name="Rectangle 157"/>
          <p:cNvSpPr/>
          <p:nvPr/>
        </p:nvSpPr>
        <p:spPr bwMode="auto">
          <a:xfrm>
            <a:off x="5074060" y="5499100"/>
            <a:ext cx="136800" cy="292100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9" name="Rectangle 158"/>
          <p:cNvSpPr/>
          <p:nvPr/>
        </p:nvSpPr>
        <p:spPr bwMode="auto">
          <a:xfrm>
            <a:off x="5264560" y="5499100"/>
            <a:ext cx="136800" cy="292100"/>
          </a:xfrm>
          <a:prstGeom prst="rect">
            <a:avLst/>
          </a:prstGeom>
          <a:solidFill>
            <a:srgbClr val="333399"/>
          </a:solidFill>
          <a:ln w="25400" cap="flat" cmpd="sng" algn="ctr">
            <a:solidFill>
              <a:srgbClr val="333399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0" name="Rectangle 159"/>
          <p:cNvSpPr/>
          <p:nvPr/>
        </p:nvSpPr>
        <p:spPr bwMode="auto">
          <a:xfrm>
            <a:off x="5455060" y="5499100"/>
            <a:ext cx="136800" cy="292100"/>
          </a:xfrm>
          <a:prstGeom prst="rect">
            <a:avLst/>
          </a:prstGeom>
          <a:solidFill>
            <a:srgbClr val="A50021"/>
          </a:solidFill>
          <a:ln w="25400" cap="flat" cmpd="sng" algn="ctr">
            <a:solidFill>
              <a:srgbClr val="A5002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1" name="Rectangle 160"/>
          <p:cNvSpPr/>
          <p:nvPr/>
        </p:nvSpPr>
        <p:spPr bwMode="auto">
          <a:xfrm>
            <a:off x="5645560" y="5499100"/>
            <a:ext cx="136800" cy="292100"/>
          </a:xfrm>
          <a:prstGeom prst="rect">
            <a:avLst/>
          </a:prstGeom>
          <a:solidFill>
            <a:srgbClr val="006600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2" name="Rectangle 161"/>
          <p:cNvSpPr/>
          <p:nvPr/>
        </p:nvSpPr>
        <p:spPr bwMode="auto">
          <a:xfrm>
            <a:off x="5836060" y="5499100"/>
            <a:ext cx="136800" cy="292100"/>
          </a:xfrm>
          <a:prstGeom prst="rect">
            <a:avLst/>
          </a:prstGeom>
          <a:solidFill>
            <a:srgbClr val="C4BD97"/>
          </a:solidFill>
          <a:ln w="25400" cap="flat" cmpd="sng" algn="ctr">
            <a:solidFill>
              <a:srgbClr val="C4BD97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3" name="Rectangle 162"/>
          <p:cNvSpPr/>
          <p:nvPr/>
        </p:nvSpPr>
        <p:spPr bwMode="auto">
          <a:xfrm>
            <a:off x="6026560" y="5499100"/>
            <a:ext cx="136800" cy="292100"/>
          </a:xfrm>
          <a:prstGeom prst="rect">
            <a:avLst/>
          </a:prstGeom>
          <a:solidFill>
            <a:srgbClr val="CCFFCC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6217060" y="5499100"/>
            <a:ext cx="136800" cy="292100"/>
          </a:xfrm>
          <a:prstGeom prst="rect">
            <a:avLst/>
          </a:prstGeom>
          <a:solidFill>
            <a:srgbClr val="800000"/>
          </a:solidFill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5" name="Rectangle 164"/>
          <p:cNvSpPr/>
          <p:nvPr/>
        </p:nvSpPr>
        <p:spPr bwMode="auto">
          <a:xfrm>
            <a:off x="6407560" y="5499100"/>
            <a:ext cx="136800" cy="29210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6" name="Rectangle 165"/>
          <p:cNvSpPr/>
          <p:nvPr/>
        </p:nvSpPr>
        <p:spPr bwMode="auto">
          <a:xfrm>
            <a:off x="6598060" y="5499100"/>
            <a:ext cx="136800" cy="292100"/>
          </a:xfrm>
          <a:prstGeom prst="rect">
            <a:avLst/>
          </a:prstGeom>
          <a:solidFill>
            <a:srgbClr val="FF6600"/>
          </a:soli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7" name="Rectangle 166"/>
          <p:cNvSpPr/>
          <p:nvPr/>
        </p:nvSpPr>
        <p:spPr bwMode="auto">
          <a:xfrm>
            <a:off x="6788560" y="5499100"/>
            <a:ext cx="136800" cy="2921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8" name="Rectangle 167"/>
          <p:cNvSpPr/>
          <p:nvPr/>
        </p:nvSpPr>
        <p:spPr bwMode="auto">
          <a:xfrm>
            <a:off x="6979060" y="5499100"/>
            <a:ext cx="136800" cy="292100"/>
          </a:xfrm>
          <a:prstGeom prst="rect">
            <a:avLst/>
          </a:prstGeom>
          <a:solidFill>
            <a:srgbClr val="CCFFCC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9" name="Rectangle 168"/>
          <p:cNvSpPr/>
          <p:nvPr/>
        </p:nvSpPr>
        <p:spPr bwMode="auto">
          <a:xfrm>
            <a:off x="7169560" y="5499100"/>
            <a:ext cx="136800" cy="292100"/>
          </a:xfrm>
          <a:prstGeom prst="rect">
            <a:avLst/>
          </a:prstGeom>
          <a:solidFill>
            <a:srgbClr val="3366FF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1" name="Freeform 170"/>
          <p:cNvSpPr/>
          <p:nvPr/>
        </p:nvSpPr>
        <p:spPr bwMode="auto">
          <a:xfrm>
            <a:off x="4358200" y="47879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0080FF"/>
          </a:solidFill>
          <a:ln w="25400" cap="flat" cmpd="sng" algn="ctr">
            <a:solidFill>
              <a:srgbClr val="0080FF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2" name="Freeform 171"/>
          <p:cNvSpPr/>
          <p:nvPr/>
        </p:nvSpPr>
        <p:spPr bwMode="auto">
          <a:xfrm>
            <a:off x="4548700" y="47879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66CCFF"/>
          </a:solidFill>
          <a:ln w="25400" cap="flat" cmpd="sng" algn="ctr">
            <a:solidFill>
              <a:srgbClr val="66CCFF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3" name="Freeform 172"/>
          <p:cNvSpPr/>
          <p:nvPr/>
        </p:nvSpPr>
        <p:spPr bwMode="auto">
          <a:xfrm>
            <a:off x="4751900" y="47879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CCFF66"/>
          </a:solidFill>
          <a:ln w="25400" cap="flat" cmpd="sng" algn="ctr">
            <a:solidFill>
              <a:srgbClr val="CCFF66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" name="Freeform 173"/>
          <p:cNvSpPr/>
          <p:nvPr/>
        </p:nvSpPr>
        <p:spPr bwMode="auto">
          <a:xfrm>
            <a:off x="4929700" y="47879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0080FF"/>
          </a:solidFill>
          <a:ln w="25400" cap="flat" cmpd="sng" algn="ctr">
            <a:solidFill>
              <a:srgbClr val="80FF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5" name="Freeform 174"/>
          <p:cNvSpPr/>
          <p:nvPr/>
        </p:nvSpPr>
        <p:spPr bwMode="auto">
          <a:xfrm>
            <a:off x="5120200" y="47752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6" name="Freeform 175"/>
          <p:cNvSpPr/>
          <p:nvPr/>
        </p:nvSpPr>
        <p:spPr bwMode="auto">
          <a:xfrm>
            <a:off x="5323400" y="47752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333399"/>
          </a:solidFill>
          <a:ln w="25400" cap="flat" cmpd="sng" algn="ctr">
            <a:solidFill>
              <a:srgbClr val="333399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7" name="Freeform 176"/>
          <p:cNvSpPr/>
          <p:nvPr/>
        </p:nvSpPr>
        <p:spPr bwMode="auto">
          <a:xfrm>
            <a:off x="5501200" y="47879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A50021"/>
          </a:solidFill>
          <a:ln w="25400" cap="flat" cmpd="sng" algn="ctr">
            <a:solidFill>
              <a:srgbClr val="A5002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9" name="Freeform 178"/>
          <p:cNvSpPr/>
          <p:nvPr/>
        </p:nvSpPr>
        <p:spPr bwMode="auto">
          <a:xfrm>
            <a:off x="5691700" y="48006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006600"/>
          </a:solidFill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0" name="Freeform 179"/>
          <p:cNvSpPr/>
          <p:nvPr/>
        </p:nvSpPr>
        <p:spPr bwMode="auto">
          <a:xfrm>
            <a:off x="5882200" y="47879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C4BD97"/>
          </a:solidFill>
          <a:ln w="25400" cap="flat" cmpd="sng" algn="ctr">
            <a:solidFill>
              <a:srgbClr val="C4BD97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1" name="Freeform 180"/>
          <p:cNvSpPr/>
          <p:nvPr/>
        </p:nvSpPr>
        <p:spPr bwMode="auto">
          <a:xfrm>
            <a:off x="6072700" y="47879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0080FF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2" name="Freeform 181"/>
          <p:cNvSpPr/>
          <p:nvPr/>
        </p:nvSpPr>
        <p:spPr bwMode="auto">
          <a:xfrm>
            <a:off x="6263200" y="48006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800000"/>
          </a:solidFill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3" name="Freeform 182"/>
          <p:cNvSpPr/>
          <p:nvPr/>
        </p:nvSpPr>
        <p:spPr bwMode="auto">
          <a:xfrm>
            <a:off x="6453700" y="48006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4" name="Freeform 183"/>
          <p:cNvSpPr/>
          <p:nvPr/>
        </p:nvSpPr>
        <p:spPr bwMode="auto">
          <a:xfrm>
            <a:off x="6656900" y="48006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FF6600"/>
          </a:solid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5" name="Freeform 184"/>
          <p:cNvSpPr/>
          <p:nvPr/>
        </p:nvSpPr>
        <p:spPr bwMode="auto">
          <a:xfrm>
            <a:off x="6834700" y="47752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FFFF00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7" name="Freeform 186"/>
          <p:cNvSpPr/>
          <p:nvPr/>
        </p:nvSpPr>
        <p:spPr bwMode="auto">
          <a:xfrm>
            <a:off x="7025200" y="47879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CCFFCC"/>
          </a:solidFill>
          <a:ln w="25400" cap="flat" cmpd="sng" algn="ctr">
            <a:solidFill>
              <a:srgbClr val="CCFFCC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8" name="Freeform 187"/>
          <p:cNvSpPr/>
          <p:nvPr/>
        </p:nvSpPr>
        <p:spPr bwMode="auto">
          <a:xfrm>
            <a:off x="7203000" y="4787900"/>
            <a:ext cx="36000" cy="723900"/>
          </a:xfrm>
          <a:custGeom>
            <a:avLst/>
            <a:gdLst>
              <a:gd name="connsiteX0" fmla="*/ 91017 w 124884"/>
              <a:gd name="connsiteY0" fmla="*/ 0 h 1460500"/>
              <a:gd name="connsiteX1" fmla="*/ 2117 w 124884"/>
              <a:gd name="connsiteY1" fmla="*/ 342900 h 1460500"/>
              <a:gd name="connsiteX2" fmla="*/ 103717 w 124884"/>
              <a:gd name="connsiteY2" fmla="*/ 635000 h 1460500"/>
              <a:gd name="connsiteX3" fmla="*/ 27517 w 124884"/>
              <a:gd name="connsiteY3" fmla="*/ 952500 h 1460500"/>
              <a:gd name="connsiteX4" fmla="*/ 116417 w 124884"/>
              <a:gd name="connsiteY4" fmla="*/ 1219200 h 1460500"/>
              <a:gd name="connsiteX5" fmla="*/ 78317 w 124884"/>
              <a:gd name="connsiteY5" fmla="*/ 1460500 h 146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4" h="1460500">
                <a:moveTo>
                  <a:pt x="91017" y="0"/>
                </a:moveTo>
                <a:cubicBezTo>
                  <a:pt x="45508" y="118533"/>
                  <a:pt x="0" y="237067"/>
                  <a:pt x="2117" y="342900"/>
                </a:cubicBezTo>
                <a:cubicBezTo>
                  <a:pt x="4234" y="448733"/>
                  <a:pt x="99484" y="533400"/>
                  <a:pt x="103717" y="635000"/>
                </a:cubicBezTo>
                <a:cubicBezTo>
                  <a:pt x="107950" y="736600"/>
                  <a:pt x="25400" y="855133"/>
                  <a:pt x="27517" y="952500"/>
                </a:cubicBezTo>
                <a:cubicBezTo>
                  <a:pt x="29634" y="1049867"/>
                  <a:pt x="107950" y="1134533"/>
                  <a:pt x="116417" y="1219200"/>
                </a:cubicBezTo>
                <a:cubicBezTo>
                  <a:pt x="124884" y="1303867"/>
                  <a:pt x="78317" y="1460500"/>
                  <a:pt x="78317" y="1460500"/>
                </a:cubicBezTo>
              </a:path>
            </a:pathLst>
          </a:custGeom>
          <a:solidFill>
            <a:srgbClr val="3366FF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8F8F8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BFBFB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11220</TotalTime>
  <Words>906</Words>
  <Application>Microsoft Macintosh PowerPoint</Application>
  <PresentationFormat>On-screen Show (4:3)</PresentationFormat>
  <Paragraphs>317</Paragraphs>
  <Slides>19</Slides>
  <Notes>0</Notes>
  <HiddenSlides>0</HiddenSlides>
  <MMClips>3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Stony Brook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Radu Grosu</dc:creator>
  <cp:lastModifiedBy>Ezio Bartocci</cp:lastModifiedBy>
  <cp:revision>367</cp:revision>
  <cp:lastPrinted>2010-03-01T21:09:13Z</cp:lastPrinted>
  <dcterms:created xsi:type="dcterms:W3CDTF">2011-04-23T22:51:56Z</dcterms:created>
  <dcterms:modified xsi:type="dcterms:W3CDTF">2011-04-25T06:39:09Z</dcterms:modified>
</cp:coreProperties>
</file>